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3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omments/comment1.xml" ContentType="application/vnd.openxmlformats-officedocument.presentationml.comments+xml"/>
  <Override PartName="/ppt/tags/tag3.xml" ContentType="application/vnd.openxmlformats-officedocument.presentationml.tags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omments/comment2.xml" ContentType="application/vnd.openxmlformats-officedocument.presentationml.comments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omments/comment3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4" r:id="rId1"/>
  </p:sldMasterIdLst>
  <p:notesMasterIdLst>
    <p:notesMasterId r:id="rId30"/>
  </p:notesMasterIdLst>
  <p:sldIdLst>
    <p:sldId id="256" r:id="rId2"/>
    <p:sldId id="450" r:id="rId3"/>
    <p:sldId id="420" r:id="rId4"/>
    <p:sldId id="469" r:id="rId5"/>
    <p:sldId id="442" r:id="rId6"/>
    <p:sldId id="460" r:id="rId7"/>
    <p:sldId id="461" r:id="rId8"/>
    <p:sldId id="462" r:id="rId9"/>
    <p:sldId id="467" r:id="rId10"/>
    <p:sldId id="431" r:id="rId11"/>
    <p:sldId id="468" r:id="rId12"/>
    <p:sldId id="465" r:id="rId13"/>
    <p:sldId id="470" r:id="rId14"/>
    <p:sldId id="445" r:id="rId15"/>
    <p:sldId id="471" r:id="rId16"/>
    <p:sldId id="443" r:id="rId17"/>
    <p:sldId id="452" r:id="rId18"/>
    <p:sldId id="453" r:id="rId19"/>
    <p:sldId id="454" r:id="rId20"/>
    <p:sldId id="455" r:id="rId21"/>
    <p:sldId id="456" r:id="rId22"/>
    <p:sldId id="446" r:id="rId23"/>
    <p:sldId id="449" r:id="rId24"/>
    <p:sldId id="466" r:id="rId25"/>
    <p:sldId id="421" r:id="rId26"/>
    <p:sldId id="444" r:id="rId27"/>
    <p:sldId id="429" r:id="rId28"/>
    <p:sldId id="459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uang Raelene" initials="HR" lastIdx="4" clrIdx="0">
    <p:extLst>
      <p:ext uri="{19B8F6BF-5375-455C-9EA6-DF929625EA0E}">
        <p15:presenceInfo xmlns:p15="http://schemas.microsoft.com/office/powerpoint/2012/main" userId="1840dcd7c76d7f2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4108" autoAdjust="0"/>
    <p:restoredTop sz="95921"/>
  </p:normalViewPr>
  <p:slideViewPr>
    <p:cSldViewPr snapToGrid="0">
      <p:cViewPr>
        <p:scale>
          <a:sx n="108" d="100"/>
          <a:sy n="108" d="100"/>
        </p:scale>
        <p:origin x="24" y="5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pr9\Desktop\G28-Research%20data\&#24037;&#20316;&#31807;1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pr9\Desktop\G28-Research%20data\&#24037;&#20316;&#31807;1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cap="none" spc="0" normalizeH="0" baseline="0">
                <a:solidFill>
                  <a:schemeClr val="dk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pPr>
            <a:r>
              <a:rPr lang="en-US" dirty="0"/>
              <a:t>Balanced</a:t>
            </a:r>
            <a:r>
              <a:rPr lang="en-US" baseline="0" dirty="0"/>
              <a:t> Data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cap="none" spc="0" normalizeH="0" baseline="0">
              <a:solidFill>
                <a:schemeClr val="dk1">
                  <a:lumMod val="50000"/>
                  <a:lumOff val="50000"/>
                </a:schemeClr>
              </a:solidFill>
              <a:latin typeface="+mj-lt"/>
              <a:ea typeface="+mj-ea"/>
              <a:cs typeface="+mj-cs"/>
            </a:defRPr>
          </a:pPr>
          <a:endParaRPr lang="en-US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Original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50" b="0" i="0" u="none" strike="noStrike" kern="1200" baseline="0">
                    <a:solidFill>
                      <a:schemeClr val="dk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dk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Successful</c:v>
                </c:pt>
                <c:pt idx="1">
                  <c:v>Unsuccessful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1760</c:v>
                </c:pt>
                <c:pt idx="1">
                  <c:v>3387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423-C248-8024-31621FC7330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Duplicate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2423-C248-8024-31621FC7330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50" b="0" i="0" u="none" strike="noStrike" kern="1200" baseline="0">
                    <a:solidFill>
                      <a:schemeClr val="dk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dk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Successful</c:v>
                </c:pt>
                <c:pt idx="1">
                  <c:v>Unsuccessful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1760</c:v>
                </c:pt>
                <c:pt idx="1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423-C248-8024-31621FC7330C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80"/>
        <c:overlap val="100"/>
        <c:axId val="1749814431"/>
        <c:axId val="1821355551"/>
      </c:barChart>
      <c:catAx>
        <c:axId val="1749814431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none" spc="0" normalizeH="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21355551"/>
        <c:crosses val="autoZero"/>
        <c:auto val="1"/>
        <c:lblAlgn val="ctr"/>
        <c:lblOffset val="100"/>
        <c:noMultiLvlLbl val="0"/>
      </c:catAx>
      <c:valAx>
        <c:axId val="182135555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49814431"/>
        <c:crosses val="autoZero"/>
        <c:crossBetween val="between"/>
      </c:valAx>
      <c:spPr>
        <a:pattFill prst="ltDnDiag">
          <a:fgClr>
            <a:schemeClr val="dk1">
              <a:lumMod val="15000"/>
              <a:lumOff val="85000"/>
            </a:schemeClr>
          </a:fgClr>
          <a:bgClr>
            <a:schemeClr val="lt1"/>
          </a:bgClr>
        </a:pattFill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lt1"/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cap="none" spc="0" normalizeH="0" baseline="0">
                <a:solidFill>
                  <a:schemeClr val="dk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pPr>
            <a:r>
              <a:rPr lang="en-US" dirty="0"/>
              <a:t>Unbalanced</a:t>
            </a:r>
            <a:r>
              <a:rPr lang="en-US" baseline="0" dirty="0"/>
              <a:t> Data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cap="none" spc="0" normalizeH="0" baseline="0">
              <a:solidFill>
                <a:schemeClr val="dk1">
                  <a:lumMod val="50000"/>
                  <a:lumOff val="50000"/>
                </a:schemeClr>
              </a:solidFill>
              <a:latin typeface="+mj-lt"/>
              <a:ea typeface="+mj-ea"/>
              <a:cs typeface="+mj-cs"/>
            </a:defRPr>
          </a:pPr>
          <a:endParaRPr lang="en-US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Original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50" b="0" i="0" u="none" strike="noStrike" kern="1200" baseline="0">
                    <a:solidFill>
                      <a:schemeClr val="dk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dk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Successful</c:v>
                </c:pt>
                <c:pt idx="1">
                  <c:v>Unsuccessful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1760</c:v>
                </c:pt>
                <c:pt idx="1">
                  <c:v>3387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C40-0446-8E2D-50DF824F36EC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80"/>
        <c:overlap val="100"/>
        <c:axId val="1749814431"/>
        <c:axId val="1821355551"/>
      </c:barChart>
      <c:catAx>
        <c:axId val="1749814431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none" spc="0" normalizeH="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21355551"/>
        <c:crosses val="autoZero"/>
        <c:auto val="1"/>
        <c:lblAlgn val="ctr"/>
        <c:lblOffset val="100"/>
        <c:noMultiLvlLbl val="0"/>
      </c:catAx>
      <c:valAx>
        <c:axId val="1821355551"/>
        <c:scaling>
          <c:orientation val="minMax"/>
          <c:max val="4000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49814431"/>
        <c:crosses val="autoZero"/>
        <c:crossBetween val="between"/>
      </c:valAx>
      <c:spPr>
        <a:pattFill prst="ltDnDiag">
          <a:fgClr>
            <a:schemeClr val="dk1">
              <a:lumMod val="15000"/>
              <a:lumOff val="85000"/>
            </a:schemeClr>
          </a:fgClr>
          <a:bgClr>
            <a:schemeClr val="lt1"/>
          </a:bgClr>
        </a:pattFill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lt1"/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Evaluation Method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Base</c:v>
                </c:pt>
              </c:strCache>
            </c:strRef>
          </c:tx>
          <c:spPr>
            <a:ln w="19050" cap="rnd">
              <a:solidFill>
                <a:srgbClr val="00B0F0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Accuracy</c:v>
                </c:pt>
                <c:pt idx="1">
                  <c:v>Precision</c:v>
                </c:pt>
                <c:pt idx="2">
                  <c:v>Recall</c:v>
                </c:pt>
                <c:pt idx="3">
                  <c:v>F1 score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0.67030000000000001</c:v>
                </c:pt>
                <c:pt idx="1">
                  <c:v>0.54549999999999998</c:v>
                </c:pt>
                <c:pt idx="2">
                  <c:v>0.56040000000000001</c:v>
                </c:pt>
                <c:pt idx="3">
                  <c:v>0.55279999999999996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07D-B948-AAF6-9D85E97A696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Base + special-feature</c:v>
                </c:pt>
              </c:strCache>
            </c:strRef>
          </c:tx>
          <c:spPr>
            <a:ln w="19050" cap="rnd">
              <a:solidFill>
                <a:schemeClr val="accent6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Accuracy</c:v>
                </c:pt>
                <c:pt idx="1">
                  <c:v>Precision</c:v>
                </c:pt>
                <c:pt idx="2">
                  <c:v>Recall</c:v>
                </c:pt>
                <c:pt idx="3">
                  <c:v>F1 score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0.73450000000000004</c:v>
                </c:pt>
                <c:pt idx="1">
                  <c:v>0.63639999999999997</c:v>
                </c:pt>
                <c:pt idx="2">
                  <c:v>0.64670000000000005</c:v>
                </c:pt>
                <c:pt idx="3">
                  <c:v>0.64149999999999996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107D-B948-AAF6-9D85E97A6962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Base + cross-features</c:v>
                </c:pt>
              </c:strCache>
            </c:strRef>
          </c:tx>
          <c:spPr>
            <a:ln w="19050" cap="rnd">
              <a:solidFill>
                <a:srgbClr val="FFC000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delete val="1"/>
          </c:dLbls>
          <c:cat>
            <c:strRef>
              <c:f>Sheet1!$A$2:$A$5</c:f>
              <c:strCache>
                <c:ptCount val="4"/>
                <c:pt idx="0">
                  <c:v>Accuracy</c:v>
                </c:pt>
                <c:pt idx="1">
                  <c:v>Precision</c:v>
                </c:pt>
                <c:pt idx="2">
                  <c:v>Recall</c:v>
                </c:pt>
                <c:pt idx="3">
                  <c:v>F1 score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0.67600000000000005</c:v>
                </c:pt>
                <c:pt idx="1">
                  <c:v>0.57750000000000001</c:v>
                </c:pt>
                <c:pt idx="2">
                  <c:v>0.56540000000000001</c:v>
                </c:pt>
                <c:pt idx="3">
                  <c:v>0.57140000000000002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107D-B948-AAF6-9D85E97A6962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Base + special-feature + cross-features</c:v>
                </c:pt>
              </c:strCache>
            </c:strRef>
          </c:tx>
          <c:spPr>
            <a:ln w="19050" cap="rnd">
              <a:solidFill>
                <a:srgbClr val="FF0000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delete val="1"/>
          </c:dLbls>
          <c:cat>
            <c:strRef>
              <c:f>Sheet1!$A$2:$A$5</c:f>
              <c:strCache>
                <c:ptCount val="4"/>
                <c:pt idx="0">
                  <c:v>Accuracy</c:v>
                </c:pt>
                <c:pt idx="1">
                  <c:v>Precision</c:v>
                </c:pt>
                <c:pt idx="2">
                  <c:v>Recall</c:v>
                </c:pt>
                <c:pt idx="3">
                  <c:v>F1 score</c:v>
                </c:pt>
              </c:strCache>
            </c:strRef>
          </c:cat>
          <c:val>
            <c:numRef>
              <c:f>Sheet1!$E$2:$E$5</c:f>
              <c:numCache>
                <c:formatCode>General</c:formatCode>
                <c:ptCount val="4"/>
                <c:pt idx="0">
                  <c:v>0.67879999999999996</c:v>
                </c:pt>
                <c:pt idx="1">
                  <c:v>0.5736</c:v>
                </c:pt>
                <c:pt idx="2">
                  <c:v>0.56910000000000005</c:v>
                </c:pt>
                <c:pt idx="3">
                  <c:v>0.57130000000000003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107D-B948-AAF6-9D85E97A6962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smooth val="0"/>
        <c:axId val="222691663"/>
        <c:axId val="222693295"/>
      </c:lineChart>
      <c:catAx>
        <c:axId val="22269166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22693295"/>
        <c:crosses val="autoZero"/>
        <c:auto val="1"/>
        <c:lblAlgn val="ctr"/>
        <c:lblOffset val="100"/>
        <c:noMultiLvlLbl val="0"/>
      </c:catAx>
      <c:valAx>
        <c:axId val="222693295"/>
        <c:scaling>
          <c:orientation val="minMax"/>
          <c:min val="0.5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2269166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 defTabSz="914400">
              <a:defRPr lang="zh-CN"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AU" sz="1600" b="1"/>
              <a:t>SVM &amp;Three data set</a:t>
            </a:r>
            <a:r>
              <a:rPr lang="en-AU" altLang="zh-CN" sz="1600" b="1"/>
              <a:t>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 defTabSz="914400">
            <a:defRPr lang="zh-CN"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[工作簿1.xlsx]svm!$B$1</c:f>
              <c:strCache>
                <c:ptCount val="1"/>
                <c:pt idx="0">
                  <c:v>Raw_data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[工作簿1.xlsx]svm!$A$2:$A$4</c:f>
              <c:strCache>
                <c:ptCount val="3"/>
                <c:pt idx="0">
                  <c:v>Recall</c:v>
                </c:pt>
                <c:pt idx="1">
                  <c:v>Precision</c:v>
                </c:pt>
                <c:pt idx="2">
                  <c:v>F1-Score</c:v>
                </c:pt>
              </c:strCache>
            </c:strRef>
          </c:cat>
          <c:val>
            <c:numRef>
              <c:f>[工作簿1.xlsx]svm!$B$2:$B$4</c:f>
              <c:numCache>
                <c:formatCode>General</c:formatCode>
                <c:ptCount val="3"/>
                <c:pt idx="0">
                  <c:v>0.48560799999999998</c:v>
                </c:pt>
                <c:pt idx="1">
                  <c:v>1</c:v>
                </c:pt>
                <c:pt idx="2">
                  <c:v>0.65375000000000005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1A1-4242-959C-B20B118A0B81}"/>
            </c:ext>
          </c:extLst>
        </c:ser>
        <c:ser>
          <c:idx val="1"/>
          <c:order val="1"/>
          <c:tx>
            <c:strRef>
              <c:f>[工作簿1.xlsx]svm!$C$1</c:f>
              <c:strCache>
                <c:ptCount val="1"/>
                <c:pt idx="0">
                  <c:v>Interaction_data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[工作簿1.xlsx]svm!$A$2:$A$4</c:f>
              <c:strCache>
                <c:ptCount val="3"/>
                <c:pt idx="0">
                  <c:v>Recall</c:v>
                </c:pt>
                <c:pt idx="1">
                  <c:v>Precision</c:v>
                </c:pt>
                <c:pt idx="2">
                  <c:v>F1-Score</c:v>
                </c:pt>
              </c:strCache>
            </c:strRef>
          </c:cat>
          <c:val>
            <c:numRef>
              <c:f>[工作簿1.xlsx]svm!$C$2:$C$4</c:f>
              <c:numCache>
                <c:formatCode>General</c:formatCode>
                <c:ptCount val="3"/>
                <c:pt idx="0">
                  <c:v>0.48560799999999998</c:v>
                </c:pt>
                <c:pt idx="1">
                  <c:v>1</c:v>
                </c:pt>
                <c:pt idx="2">
                  <c:v>0.65375000000000005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A1A1-4242-959C-B20B118A0B81}"/>
            </c:ext>
          </c:extLst>
        </c:ser>
        <c:ser>
          <c:idx val="2"/>
          <c:order val="2"/>
          <c:tx>
            <c:strRef>
              <c:f>[工作簿1.xlsx]svm!$D$1</c:f>
              <c:strCache>
                <c:ptCount val="1"/>
                <c:pt idx="0">
                  <c:v>RN_data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[工作簿1.xlsx]svm!$A$2:$A$4</c:f>
              <c:strCache>
                <c:ptCount val="3"/>
                <c:pt idx="0">
                  <c:v>Recall</c:v>
                </c:pt>
                <c:pt idx="1">
                  <c:v>Precision</c:v>
                </c:pt>
                <c:pt idx="2">
                  <c:v>F1-Score</c:v>
                </c:pt>
              </c:strCache>
            </c:strRef>
          </c:cat>
          <c:val>
            <c:numRef>
              <c:f>[工作簿1.xlsx]svm!$D$2:$D$4</c:f>
              <c:numCache>
                <c:formatCode>General</c:formatCode>
                <c:ptCount val="3"/>
                <c:pt idx="0">
                  <c:v>0.48560799999999998</c:v>
                </c:pt>
                <c:pt idx="1">
                  <c:v>1</c:v>
                </c:pt>
                <c:pt idx="2">
                  <c:v>0.65375000000000005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A1A1-4242-959C-B20B118A0B81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491492003"/>
        <c:axId val="456892686"/>
      </c:lineChart>
      <c:catAx>
        <c:axId val="491492003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56892686"/>
        <c:crosses val="autoZero"/>
        <c:auto val="1"/>
        <c:lblAlgn val="ctr"/>
        <c:lblOffset val="100"/>
        <c:noMultiLvlLbl val="0"/>
      </c:catAx>
      <c:valAx>
        <c:axId val="45689268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91492003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0" vertOverflow="ellipsis" vert="horz" wrap="square" anchor="ctr" anchorCtr="1"/>
          <a:lstStyle/>
          <a:p>
            <a:pPr rtl="0"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dTable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zh-CN"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 defTabSz="914400">
              <a:defRPr lang="zh-CN"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AU"/>
              <a:t>Random Forest&amp;Three data sets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 defTabSz="914400">
            <a:defRPr lang="zh-CN"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[工作簿1.xlsx]Random!$B$1</c:f>
              <c:strCache>
                <c:ptCount val="1"/>
                <c:pt idx="0">
                  <c:v>Raw_data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[工作簿1.xlsx]Random!$A$2:$A$4</c:f>
              <c:strCache>
                <c:ptCount val="3"/>
                <c:pt idx="0">
                  <c:v>Recall</c:v>
                </c:pt>
                <c:pt idx="1">
                  <c:v>Precision</c:v>
                </c:pt>
                <c:pt idx="2">
                  <c:v>F1-Score</c:v>
                </c:pt>
              </c:strCache>
            </c:strRef>
          </c:cat>
          <c:val>
            <c:numRef>
              <c:f>[工作簿1.xlsx]Random!$B$2:$B$4</c:f>
              <c:numCache>
                <c:formatCode>General</c:formatCode>
                <c:ptCount val="3"/>
                <c:pt idx="0">
                  <c:v>0.80539000000000005</c:v>
                </c:pt>
                <c:pt idx="1">
                  <c:v>0.86170000000000002</c:v>
                </c:pt>
                <c:pt idx="2">
                  <c:v>0.83259899999999998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262B-424F-9D7D-CAD8D5A74857}"/>
            </c:ext>
          </c:extLst>
        </c:ser>
        <c:ser>
          <c:idx val="1"/>
          <c:order val="1"/>
          <c:tx>
            <c:strRef>
              <c:f>[工作簿1.xlsx]Random!$C$1</c:f>
              <c:strCache>
                <c:ptCount val="1"/>
                <c:pt idx="0">
                  <c:v>Interaction_data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[工作簿1.xlsx]Random!$A$2:$A$4</c:f>
              <c:strCache>
                <c:ptCount val="3"/>
                <c:pt idx="0">
                  <c:v>Recall</c:v>
                </c:pt>
                <c:pt idx="1">
                  <c:v>Precision</c:v>
                </c:pt>
                <c:pt idx="2">
                  <c:v>F1-Score</c:v>
                </c:pt>
              </c:strCache>
            </c:strRef>
          </c:cat>
          <c:val>
            <c:numRef>
              <c:f>[工作簿1.xlsx]Random!$C$2:$C$4</c:f>
              <c:numCache>
                <c:formatCode>General</c:formatCode>
                <c:ptCount val="3"/>
                <c:pt idx="0">
                  <c:v>0.78381999999999996</c:v>
                </c:pt>
                <c:pt idx="1">
                  <c:v>0.85410299999999995</c:v>
                </c:pt>
                <c:pt idx="2">
                  <c:v>0.81745449999999997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262B-424F-9D7D-CAD8D5A74857}"/>
            </c:ext>
          </c:extLst>
        </c:ser>
        <c:ser>
          <c:idx val="2"/>
          <c:order val="2"/>
          <c:tx>
            <c:strRef>
              <c:f>[工作簿1.xlsx]Random!$D$1</c:f>
              <c:strCache>
                <c:ptCount val="1"/>
                <c:pt idx="0">
                  <c:v>RN_data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strRef>
              <c:f>[工作簿1.xlsx]Random!$A$2:$A$4</c:f>
              <c:strCache>
                <c:ptCount val="3"/>
                <c:pt idx="0">
                  <c:v>Recall</c:v>
                </c:pt>
                <c:pt idx="1">
                  <c:v>Precision</c:v>
                </c:pt>
                <c:pt idx="2">
                  <c:v>F1-Score</c:v>
                </c:pt>
              </c:strCache>
            </c:strRef>
          </c:cat>
          <c:val>
            <c:numRef>
              <c:f>[工作簿1.xlsx]Random!$D$2:$D$4</c:f>
              <c:numCache>
                <c:formatCode>General</c:formatCode>
                <c:ptCount val="3"/>
                <c:pt idx="0">
                  <c:v>0.81626900000000002</c:v>
                </c:pt>
                <c:pt idx="1">
                  <c:v>0.88449840000000002</c:v>
                </c:pt>
                <c:pt idx="2">
                  <c:v>0.84901499999999996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262B-424F-9D7D-CAD8D5A7485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74320633"/>
        <c:axId val="791861758"/>
      </c:lineChart>
      <c:catAx>
        <c:axId val="674320633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91861758"/>
        <c:crosses val="autoZero"/>
        <c:auto val="1"/>
        <c:lblAlgn val="ctr"/>
        <c:lblOffset val="100"/>
        <c:noMultiLvlLbl val="0"/>
      </c:catAx>
      <c:valAx>
        <c:axId val="79186175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74320633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0" vertOverflow="ellipsis" vert="horz" wrap="square" anchor="ctr" anchorCtr="1"/>
          <a:lstStyle/>
          <a:p>
            <a:pPr rtl="0"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dTable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zh-CN"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 lang="zh-CN"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Base Features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strRef>
              <c:f>Sheet1!$A$2:$A$5</c:f>
              <c:strCache>
                <c:ptCount val="4"/>
                <c:pt idx="0">
                  <c:v>Accuracy</c:v>
                </c:pt>
                <c:pt idx="1">
                  <c:v>Precision</c:v>
                </c:pt>
                <c:pt idx="2">
                  <c:v>Recall</c:v>
                </c:pt>
                <c:pt idx="3">
                  <c:v>F1_score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0.82677</c:v>
                </c:pt>
                <c:pt idx="1">
                  <c:v>0.78134999999999999</c:v>
                </c:pt>
                <c:pt idx="2">
                  <c:v>0.95026999999999995</c:v>
                </c:pt>
                <c:pt idx="3">
                  <c:v>0.85701000000000005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EE0-C442-B84F-B29701459EE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Additional Features</c:v>
                </c:pt>
              </c:strCache>
            </c:strRef>
          </c:tx>
          <c:spPr>
            <a:ln w="28575" cap="rnd">
              <a:solidFill>
                <a:srgbClr val="FF0000"/>
              </a:solidFill>
              <a:round/>
            </a:ln>
            <a:effectLst/>
          </c:spPr>
          <c:marker>
            <c:symbol val="none"/>
          </c:marker>
          <c:dLbls>
            <c:dLbl>
              <c:idx val="1"/>
              <c:layout>
                <c:manualLayout>
                  <c:x val="-6.3550783885336942E-2"/>
                  <c:y val="-8.8901823124726609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DEE0-C442-B84F-B29701459EE0}"/>
                </c:ext>
              </c:extLst>
            </c:dLbl>
            <c:dLbl>
              <c:idx val="3"/>
              <c:layout>
                <c:manualLayout>
                  <c:x val="-2.3831543957001353E-2"/>
                  <c:y val="-4.2989302744267259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DEE0-C442-B84F-B29701459EE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Accuracy</c:v>
                </c:pt>
                <c:pt idx="1">
                  <c:v>Precision</c:v>
                </c:pt>
                <c:pt idx="2">
                  <c:v>Recall</c:v>
                </c:pt>
                <c:pt idx="3">
                  <c:v>F1_score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0.84399000000000002</c:v>
                </c:pt>
                <c:pt idx="1">
                  <c:v>0.79323999999999995</c:v>
                </c:pt>
                <c:pt idx="2">
                  <c:v>0.96808000000000005</c:v>
                </c:pt>
                <c:pt idx="3">
                  <c:v>0.87143000000000004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DEE0-C442-B84F-B29701459EE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Cross Features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strRef>
              <c:f>Sheet1!$A$2:$A$5</c:f>
              <c:strCache>
                <c:ptCount val="4"/>
                <c:pt idx="0">
                  <c:v>Accuracy</c:v>
                </c:pt>
                <c:pt idx="1">
                  <c:v>Precision</c:v>
                </c:pt>
                <c:pt idx="2">
                  <c:v>Recall</c:v>
                </c:pt>
                <c:pt idx="3">
                  <c:v>F1_score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0.82245000000000001</c:v>
                </c:pt>
                <c:pt idx="1">
                  <c:v>0.77510999999999997</c:v>
                </c:pt>
                <c:pt idx="2">
                  <c:v>0.95250000000000001</c:v>
                </c:pt>
                <c:pt idx="3">
                  <c:v>0.85428999999999999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DEE0-C442-B84F-B29701459EE0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All</c:v>
                </c:pt>
              </c:strCache>
            </c:strRef>
          </c:tx>
          <c:spPr>
            <a:ln w="28575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strRef>
              <c:f>Sheet1!$A$2:$A$5</c:f>
              <c:strCache>
                <c:ptCount val="4"/>
                <c:pt idx="0">
                  <c:v>Accuracy</c:v>
                </c:pt>
                <c:pt idx="1">
                  <c:v>Precision</c:v>
                </c:pt>
                <c:pt idx="2">
                  <c:v>Recall</c:v>
                </c:pt>
                <c:pt idx="3">
                  <c:v>F1_score</c:v>
                </c:pt>
              </c:strCache>
            </c:strRef>
          </c:cat>
          <c:val>
            <c:numRef>
              <c:f>Sheet1!$E$2:$E$5</c:f>
              <c:numCache>
                <c:formatCode>General</c:formatCode>
                <c:ptCount val="4"/>
                <c:pt idx="0">
                  <c:v>0.8417</c:v>
                </c:pt>
                <c:pt idx="1">
                  <c:v>0.79495000000000005</c:v>
                </c:pt>
                <c:pt idx="2">
                  <c:v>0.96065999999999996</c:v>
                </c:pt>
                <c:pt idx="3">
                  <c:v>0.86917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DEE0-C442-B84F-B29701459EE0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smooth val="0"/>
        <c:axId val="1873598415"/>
        <c:axId val="1873600047"/>
      </c:lineChart>
      <c:catAx>
        <c:axId val="187359841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73600047"/>
        <c:crosses val="autoZero"/>
        <c:auto val="1"/>
        <c:lblAlgn val="ctr"/>
        <c:lblOffset val="100"/>
        <c:noMultiLvlLbl val="0"/>
      </c:catAx>
      <c:valAx>
        <c:axId val="1873600047"/>
        <c:scaling>
          <c:orientation val="minMax"/>
          <c:max val="0.97"/>
          <c:min val="0.76000000000000012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7359841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Logistic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Accuracy</c:v>
                </c:pt>
                <c:pt idx="1">
                  <c:v>Precision</c:v>
                </c:pt>
                <c:pt idx="2">
                  <c:v>Recall</c:v>
                </c:pt>
                <c:pt idx="3">
                  <c:v>F1_score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0.73450000000000004</c:v>
                </c:pt>
                <c:pt idx="1">
                  <c:v>0.63639999999999997</c:v>
                </c:pt>
                <c:pt idx="2">
                  <c:v>0.64670000000000005</c:v>
                </c:pt>
                <c:pt idx="3">
                  <c:v>0.64149999999999996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795-D84B-A8D7-DCE87141A6E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SVM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dLbls>
            <c:dLbl>
              <c:idx val="2"/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4795-D84B-A8D7-DCE87141A6E7}"/>
                </c:ext>
              </c:extLst>
            </c:dLbl>
            <c:dLbl>
              <c:idx val="3"/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4795-D84B-A8D7-DCE87141A6E7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Accuracy</c:v>
                </c:pt>
                <c:pt idx="1">
                  <c:v>Precision</c:v>
                </c:pt>
                <c:pt idx="2">
                  <c:v>Recall</c:v>
                </c:pt>
                <c:pt idx="3">
                  <c:v>F1_score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0.62070000000000003</c:v>
                </c:pt>
                <c:pt idx="1">
                  <c:v>0.48560999999999999</c:v>
                </c:pt>
                <c:pt idx="2">
                  <c:v>1</c:v>
                </c:pt>
                <c:pt idx="3">
                  <c:v>0.65375000000000005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4795-D84B-A8D7-DCE87141A6E7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Random Forest</c:v>
                </c:pt>
              </c:strCache>
            </c:strRef>
          </c:tx>
          <c:spPr>
            <a:ln w="28575" cap="rnd">
              <a:solidFill>
                <a:schemeClr val="tx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dLbls>
            <c:dLbl>
              <c:idx val="0"/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4795-D84B-A8D7-DCE87141A6E7}"/>
                </c:ext>
              </c:extLst>
            </c:dLbl>
            <c:dLbl>
              <c:idx val="1"/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4795-D84B-A8D7-DCE87141A6E7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Accuracy</c:v>
                </c:pt>
                <c:pt idx="1">
                  <c:v>Precision</c:v>
                </c:pt>
                <c:pt idx="2">
                  <c:v>Recall</c:v>
                </c:pt>
                <c:pt idx="3">
                  <c:v>F1_score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0.84902</c:v>
                </c:pt>
                <c:pt idx="1">
                  <c:v>0.81627000000000005</c:v>
                </c:pt>
                <c:pt idx="2">
                  <c:v>0.88449</c:v>
                </c:pt>
                <c:pt idx="3">
                  <c:v>0.84902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4795-D84B-A8D7-DCE87141A6E7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DNN</c:v>
                </c:pt>
              </c:strCache>
            </c:strRef>
          </c:tx>
          <c:spPr>
            <a:ln w="28575" cap="rnd">
              <a:solidFill>
                <a:srgbClr val="FF000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>
                  <a:lumMod val="60000"/>
                </a:schemeClr>
              </a:solidFill>
              <a:ln w="9525">
                <a:solidFill>
                  <a:schemeClr val="accent6">
                    <a:lumMod val="60000"/>
                  </a:schemeClr>
                </a:solidFill>
              </a:ln>
              <a:effectLst/>
            </c:spPr>
          </c:marker>
          <c:dLbls>
            <c:dLbl>
              <c:idx val="3"/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4795-D84B-A8D7-DCE87141A6E7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Accuracy</c:v>
                </c:pt>
                <c:pt idx="1">
                  <c:v>Precision</c:v>
                </c:pt>
                <c:pt idx="2">
                  <c:v>Recall</c:v>
                </c:pt>
                <c:pt idx="3">
                  <c:v>F1_score</c:v>
                </c:pt>
              </c:strCache>
            </c:strRef>
          </c:cat>
          <c:val>
            <c:numRef>
              <c:f>Sheet1!$E$2:$E$5</c:f>
              <c:numCache>
                <c:formatCode>General</c:formatCode>
                <c:ptCount val="4"/>
                <c:pt idx="0">
                  <c:v>0.84399000000000002</c:v>
                </c:pt>
                <c:pt idx="1">
                  <c:v>0.79323999999999995</c:v>
                </c:pt>
                <c:pt idx="2">
                  <c:v>0.96808000000000005</c:v>
                </c:pt>
                <c:pt idx="3">
                  <c:v>0.87143000000000004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4795-D84B-A8D7-DCE87141A6E7}"/>
            </c:ext>
          </c:extLst>
        </c:ser>
        <c:dLbls>
          <c:dLblPos val="b"/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1739773375"/>
        <c:axId val="1405958319"/>
      </c:lineChart>
      <c:catAx>
        <c:axId val="173977337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05958319"/>
        <c:crosses val="autoZero"/>
        <c:auto val="1"/>
        <c:lblAlgn val="ctr"/>
        <c:lblOffset val="100"/>
        <c:noMultiLvlLbl val="0"/>
      </c:catAx>
      <c:valAx>
        <c:axId val="1405958319"/>
        <c:scaling>
          <c:orientation val="minMax"/>
          <c:min val="0.4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3977337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8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03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 cap="none" spc="0" normalizeH="0" baseline="0"/>
  </cs:categoryAxis>
  <cs:chartArea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lt1"/>
      </a:solidFill>
      <a:ln w="1587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064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plotArea>
  <cs:plotArea3D>
    <cs:lnRef idx="0"/>
    <cs:fillRef idx="0"/>
    <cs:effectRef idx="0"/>
    <cs:fontRef idx="minor">
      <a:schemeClr val="dk1"/>
    </cs:fontRef>
    <cs:spPr>
      <a:solidFill>
        <a:schemeClr val="lt1"/>
      </a:solidFill>
    </cs:spPr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dk1">
        <a:lumMod val="50000"/>
        <a:lumOff val="50000"/>
      </a:schemeClr>
    </cs:fontRef>
    <cs:defRPr sz="2128" b="1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03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 cap="none" spc="0" normalizeH="0" baseline="0"/>
  </cs:categoryAxis>
  <cs:chartArea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lt1"/>
      </a:solidFill>
      <a:ln w="1587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064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plotArea>
  <cs:plotArea3D>
    <cs:lnRef idx="0"/>
    <cs:fillRef idx="0"/>
    <cs:effectRef idx="0"/>
    <cs:fontRef idx="minor">
      <a:schemeClr val="dk1"/>
    </cs:fontRef>
    <cs:spPr>
      <a:solidFill>
        <a:schemeClr val="lt1"/>
      </a:solidFill>
    </cs:spPr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dk1">
        <a:lumMod val="50000"/>
        <a:lumOff val="50000"/>
      </a:schemeClr>
    </cs:fontRef>
    <cs:defRPr sz="2128" b="1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10-19T17:22:04.390" idx="3">
    <p:pos x="10" y="10"/>
    <p:text>Combine all SVM slides into 1 slide</p:text>
    <p:extLst>
      <p:ext uri="{C676402C-5697-4E1C-873F-D02D1690AC5C}">
        <p15:threadingInfo xmlns:p15="http://schemas.microsoft.com/office/powerpoint/2012/main" timeZoneBias="-660"/>
      </p:ext>
    </p:extLst>
  </p:cm>
  <p:cm authorId="1" dt="2020-10-19T17:22:36.745" idx="4">
    <p:pos x="10" y="146"/>
    <p:text>Don't have to talk about imbalanced/balanced results</p:text>
    <p:extLst>
      <p:ext uri="{C676402C-5697-4E1C-873F-D02D1690AC5C}">
        <p15:threadingInfo xmlns:p15="http://schemas.microsoft.com/office/powerpoint/2012/main" timeZoneBias="-660">
          <p15:parentCm authorId="1" idx="3"/>
        </p15:threadingInfo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10-19T17:20:31.504" idx="1">
    <p:pos x="10" y="10"/>
    <p:text>Combine DNN slides</p:text>
    <p:extLst>
      <p:ext uri="{C676402C-5697-4E1C-873F-D02D1690AC5C}">
        <p15:threadingInfo xmlns:p15="http://schemas.microsoft.com/office/powerpoint/2012/main" timeZoneBias="-66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10-19T17:21:04.462" idx="2">
    <p:pos x="10" y="10"/>
    <p:text>Maybe cut down a little bit?</p:text>
    <p:extLst>
      <p:ext uri="{C676402C-5697-4E1C-873F-D02D1690AC5C}">
        <p15:threadingInfo xmlns:p15="http://schemas.microsoft.com/office/powerpoint/2012/main" timeZoneBias="-660"/>
      </p:ext>
    </p:extLst>
  </p:cm>
</p:cmLst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03:27:40.987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1 0 16383,'0'0'0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03:27:41.175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1 0 16383,'0'0'0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03:27:40.199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0 1 16383,'0'0'0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03:27:40.496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1 1 16383,'0'0'0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03:27:47.352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1 1 16383,'0'0'0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03:27:47.530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1 1 16383,'0'0'0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F7B557-92A7-CD4A-89C0-3FB7E4BCD824}" type="datetimeFigureOut">
              <a:rPr lang="en-US" smtClean="0"/>
              <a:t>10/19/20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6E1A69-A1EF-D04A-AF6A-2A73A9BE4F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3773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E1A69-A1EF-D04A-AF6A-2A73A9BE4FC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6113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E1A69-A1EF-D04A-AF6A-2A73A9BE4FC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4653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CA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Script</a:t>
            </a:r>
          </a:p>
          <a:p>
            <a:pPr rtl="0"/>
            <a:endParaRPr lang="en-CA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en-CA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Hi, I’m Ziyan. And I will start presenting the binary classification model section. We chose Logistic regression as our first model to give a baseline metric for our latter models, since LR has high interpretability, it can efficiently describe the relationship between a dependent binary class and the parameters and can examine the significance of the features.</a:t>
            </a:r>
          </a:p>
          <a:p>
            <a:pPr rtl="0"/>
            <a:endParaRPr lang="en-CA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en-CA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Our models run on 4 different combinations of variables from the same dataset to seek the optimum.</a:t>
            </a:r>
          </a:p>
          <a:p>
            <a:pPr rtl="0"/>
            <a:r>
              <a:rPr lang="en-CA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Dataset 1 includes the 14 variables in the “Base”  section, dataset 2 includes both the “Base” variables and 3 Special-feature variables, dataset 3 contains both the “Base” variables and 3 cross-feature variables, and dataset 4 contains all the variables.</a:t>
            </a:r>
          </a:p>
          <a:p>
            <a:pPr rtl="0"/>
            <a:endParaRPr lang="en-CA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en-CA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use R for LR modelling. As we can see from the graph, the result we have cannot prove our assumption that “the amount of feature has a positive impact on the performance of model “.  dataset 2 has the highest score in all categories, however, the performance of other dataset is not optimal. Even though dataset 4 has the most features, it only performs slightly better than dataset 1 which has the least feature. On the other hand, dataset 2 and dataset 3 have the same amount of features, but the difference between the results is significant. base on the results, We have noticed that datasets with cross-features tend to have worse performance.</a:t>
            </a:r>
          </a:p>
          <a:p>
            <a:pPr rtl="0"/>
            <a:r>
              <a:rPr lang="en-CA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pPr rtl="0"/>
            <a:r>
              <a:rPr lang="en-CA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There are 19 variables and around 300 features. The number of features is more than the number of variables because the categorical variables are represented by multiple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features as we are using one hot encoding.</a:t>
            </a:r>
          </a:p>
          <a:p>
            <a:pPr rtl="0"/>
            <a:endParaRPr lang="en-CA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en-CA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don’t include every feature into the final logistic model. We choose features by their p-value, only whose p-value less than 0.05 are considered as significant. </a:t>
            </a:r>
          </a:p>
          <a:p>
            <a:pPr rtl="0"/>
            <a:r>
              <a:rPr lang="en-CA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Next,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Xinhui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will talk about the model selection.</a:t>
            </a:r>
            <a:endParaRPr lang="en-CA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en-CA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------------------------</a:t>
            </a:r>
          </a:p>
          <a:p>
            <a:br>
              <a:rPr lang="en-CA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E1A69-A1EF-D04A-AF6A-2A73A9BE4FC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7058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E1CD0F0-C157-4A74-85C5-3764950204CE}"/>
              </a:ext>
            </a:extLst>
          </p:cNvPr>
          <p:cNvSpPr/>
          <p:nvPr userDrawn="1"/>
        </p:nvSpPr>
        <p:spPr>
          <a:xfrm>
            <a:off x="0" y="0"/>
            <a:ext cx="12191999" cy="2552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4A88E2B-8914-4A51-93D1-53EE236F8DAE}"/>
              </a:ext>
            </a:extLst>
          </p:cNvPr>
          <p:cNvGrpSpPr/>
          <p:nvPr userDrawn="1"/>
        </p:nvGrpSpPr>
        <p:grpSpPr>
          <a:xfrm>
            <a:off x="1" y="2543120"/>
            <a:ext cx="12192000" cy="92498"/>
            <a:chOff x="11445923" y="0"/>
            <a:chExt cx="1119115" cy="2552282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13FC2A0-2C8C-454E-A2FC-805728A75C98}"/>
                </a:ext>
              </a:extLst>
            </p:cNvPr>
            <p:cNvSpPr/>
            <p:nvPr/>
          </p:nvSpPr>
          <p:spPr>
            <a:xfrm>
              <a:off x="11818961" y="0"/>
              <a:ext cx="373038" cy="255228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690C1EE-6A6F-42D3-83B8-026B5166B341}"/>
                </a:ext>
              </a:extLst>
            </p:cNvPr>
            <p:cNvSpPr/>
            <p:nvPr/>
          </p:nvSpPr>
          <p:spPr>
            <a:xfrm>
              <a:off x="11445923" y="0"/>
              <a:ext cx="373038" cy="255228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AAFA40F-A963-4E4B-8411-ED8116D801AE}"/>
                </a:ext>
              </a:extLst>
            </p:cNvPr>
            <p:cNvSpPr/>
            <p:nvPr/>
          </p:nvSpPr>
          <p:spPr>
            <a:xfrm>
              <a:off x="12192000" y="0"/>
              <a:ext cx="373038" cy="2552282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F457DA5-8BD8-4BD1-ABAC-1702790078A5}"/>
              </a:ext>
            </a:extLst>
          </p:cNvPr>
          <p:cNvGrpSpPr/>
          <p:nvPr userDrawn="1"/>
        </p:nvGrpSpPr>
        <p:grpSpPr>
          <a:xfrm>
            <a:off x="11126530" y="59960"/>
            <a:ext cx="983575" cy="1226175"/>
            <a:chOff x="8411919" y="701065"/>
            <a:chExt cx="2800065" cy="3490702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95DD6D29-DDE2-45C1-A138-CADB303F7C9F}"/>
                </a:ext>
              </a:extLst>
            </p:cNvPr>
            <p:cNvCxnSpPr/>
            <p:nvPr/>
          </p:nvCxnSpPr>
          <p:spPr>
            <a:xfrm>
              <a:off x="9105681" y="1504009"/>
              <a:ext cx="914400" cy="914400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0FDC7CD9-2180-42AE-8704-20DBF67B10A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293" y="2418409"/>
              <a:ext cx="1596788" cy="191069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D0A05A7-05C3-49E0-9D7D-F545E41AF2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293" y="1504009"/>
              <a:ext cx="682388" cy="1105469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7A9F57B-F0AC-4B12-9AF5-A2D627622BC2}"/>
                </a:ext>
              </a:extLst>
            </p:cNvPr>
            <p:cNvCxnSpPr>
              <a:cxnSpLocks/>
            </p:cNvCxnSpPr>
            <p:nvPr/>
          </p:nvCxnSpPr>
          <p:spPr>
            <a:xfrm>
              <a:off x="10702469" y="701066"/>
              <a:ext cx="509515" cy="1260143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1285139-F2C4-446A-B33F-24C8A0E0D26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0081" y="701065"/>
              <a:ext cx="682388" cy="171734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DD5932DE-97EB-4356-AB7E-C15C95618CA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05681" y="701067"/>
              <a:ext cx="1596788" cy="80294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3C91D568-C449-4AA9-82B1-53294978160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4487" y="2415851"/>
              <a:ext cx="1255594" cy="119503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A58F475E-0095-4F26-BB26-022930977535}"/>
                </a:ext>
              </a:extLst>
            </p:cNvPr>
            <p:cNvCxnSpPr>
              <a:cxnSpLocks/>
            </p:cNvCxnSpPr>
            <p:nvPr/>
          </p:nvCxnSpPr>
          <p:spPr>
            <a:xfrm>
              <a:off x="8423293" y="2609478"/>
              <a:ext cx="341194" cy="1001405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85EFA47E-8BD9-48B8-8713-E45FE90BC0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0081" y="2415851"/>
              <a:ext cx="0" cy="1775916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D56E6CA7-B7F3-4621-A76D-BA617AA32ED8}"/>
                </a:ext>
              </a:extLst>
            </p:cNvPr>
            <p:cNvCxnSpPr>
              <a:cxnSpLocks/>
            </p:cNvCxnSpPr>
            <p:nvPr/>
          </p:nvCxnSpPr>
          <p:spPr>
            <a:xfrm>
              <a:off x="10020081" y="2418409"/>
              <a:ext cx="1026994" cy="74039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74EE110-4344-4F52-A647-018872E82CB7}"/>
                </a:ext>
              </a:extLst>
            </p:cNvPr>
            <p:cNvCxnSpPr>
              <a:cxnSpLocks/>
            </p:cNvCxnSpPr>
            <p:nvPr/>
          </p:nvCxnSpPr>
          <p:spPr>
            <a:xfrm>
              <a:off x="9111368" y="1501451"/>
              <a:ext cx="792707" cy="1535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8D380D3-EEA7-40C1-B43D-07CD1E39FD9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04075" y="701065"/>
              <a:ext cx="798394" cy="815170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58724384-2A2C-43ED-8941-9540034BD8C4}"/>
                </a:ext>
              </a:extLst>
            </p:cNvPr>
            <p:cNvCxnSpPr>
              <a:cxnSpLocks/>
            </p:cNvCxnSpPr>
            <p:nvPr/>
          </p:nvCxnSpPr>
          <p:spPr>
            <a:xfrm>
              <a:off x="8764487" y="3610883"/>
              <a:ext cx="1249907" cy="58088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2F0ACFEA-6181-41EB-8BED-A51527F7C02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14394" y="3158800"/>
              <a:ext cx="1032681" cy="1032967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F11BAF15-78AF-4795-B4FC-753D1EF9E0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0081" y="1961209"/>
              <a:ext cx="1191903" cy="45464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4050C95F-629C-490C-8BAC-78DABCD8556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52762" y="1961209"/>
              <a:ext cx="159222" cy="119759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A5A19A85-9EC7-455C-8DD6-187CB92EDEE4}"/>
                </a:ext>
              </a:extLst>
            </p:cNvPr>
            <p:cNvCxnSpPr>
              <a:cxnSpLocks/>
            </p:cNvCxnSpPr>
            <p:nvPr/>
          </p:nvCxnSpPr>
          <p:spPr>
            <a:xfrm>
              <a:off x="9904075" y="1501451"/>
              <a:ext cx="116006" cy="91440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A7240E26-80CD-41EC-B8BB-D59466F37C2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417606" y="3605125"/>
              <a:ext cx="343470" cy="320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ADC3978A-C5FA-42C9-8D7B-F6438BA6096E}"/>
                </a:ext>
              </a:extLst>
            </p:cNvPr>
            <p:cNvCxnSpPr>
              <a:cxnSpLocks/>
            </p:cNvCxnSpPr>
            <p:nvPr/>
          </p:nvCxnSpPr>
          <p:spPr>
            <a:xfrm>
              <a:off x="8764487" y="1040840"/>
              <a:ext cx="346881" cy="475395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24388F42-C696-4539-BD00-F21F87F844E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292" y="1040840"/>
              <a:ext cx="329821" cy="1568638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1148E84D-1A6D-4271-8A0A-660F1B15D12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1075" y="734546"/>
              <a:ext cx="1941393" cy="32193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32B5DA5F-B400-4F36-B83F-421F7893148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11919" y="2609478"/>
              <a:ext cx="11374" cy="995647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044EE669-9E4C-4CA7-A3A7-33BC296CAA71}"/>
              </a:ext>
            </a:extLst>
          </p:cNvPr>
          <p:cNvGrpSpPr/>
          <p:nvPr userDrawn="1"/>
        </p:nvGrpSpPr>
        <p:grpSpPr>
          <a:xfrm rot="15730005">
            <a:off x="10036530" y="262594"/>
            <a:ext cx="983575" cy="1226175"/>
            <a:chOff x="8411919" y="701065"/>
            <a:chExt cx="2800065" cy="3490702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0EC4FCD0-D80E-4BDE-A5CD-8F0BC7673FD2}"/>
                </a:ext>
              </a:extLst>
            </p:cNvPr>
            <p:cNvCxnSpPr/>
            <p:nvPr/>
          </p:nvCxnSpPr>
          <p:spPr>
            <a:xfrm>
              <a:off x="9105681" y="1504009"/>
              <a:ext cx="914400" cy="914400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CA6BF7A-2F64-4D37-A80A-A731FAAE69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293" y="2418409"/>
              <a:ext cx="1596788" cy="191069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47D40FFE-6973-4966-BE8A-2C8BFC6DED2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293" y="1504009"/>
              <a:ext cx="682388" cy="1105469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78D0628B-4C25-405C-B92F-967A2F552D5E}"/>
                </a:ext>
              </a:extLst>
            </p:cNvPr>
            <p:cNvCxnSpPr>
              <a:cxnSpLocks/>
            </p:cNvCxnSpPr>
            <p:nvPr/>
          </p:nvCxnSpPr>
          <p:spPr>
            <a:xfrm>
              <a:off x="10702469" y="701066"/>
              <a:ext cx="509515" cy="1260143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555B7347-0448-457F-8A6E-209E78A2212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0081" y="701065"/>
              <a:ext cx="682388" cy="171734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91F3020F-2980-43D8-A6E1-A1C268398A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05681" y="701067"/>
              <a:ext cx="1596788" cy="80294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362F092F-EF39-4548-B871-05F5F502CC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4487" y="2415851"/>
              <a:ext cx="1255594" cy="119503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C36979FA-828A-48D4-9C8B-6F50EEDAC5A3}"/>
                </a:ext>
              </a:extLst>
            </p:cNvPr>
            <p:cNvCxnSpPr>
              <a:cxnSpLocks/>
            </p:cNvCxnSpPr>
            <p:nvPr/>
          </p:nvCxnSpPr>
          <p:spPr>
            <a:xfrm>
              <a:off x="8423293" y="2609478"/>
              <a:ext cx="341194" cy="1001405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950A29C4-0BDC-4C57-A752-FBD4848DD6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0081" y="2415851"/>
              <a:ext cx="0" cy="1775916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6195D661-139C-43DA-B191-64D4E3EB6F2C}"/>
                </a:ext>
              </a:extLst>
            </p:cNvPr>
            <p:cNvCxnSpPr>
              <a:cxnSpLocks/>
            </p:cNvCxnSpPr>
            <p:nvPr/>
          </p:nvCxnSpPr>
          <p:spPr>
            <a:xfrm>
              <a:off x="10020081" y="2418409"/>
              <a:ext cx="1026994" cy="74039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4A0B6320-BEEA-4ED4-886F-54835A7A8DCB}"/>
                </a:ext>
              </a:extLst>
            </p:cNvPr>
            <p:cNvCxnSpPr>
              <a:cxnSpLocks/>
            </p:cNvCxnSpPr>
            <p:nvPr/>
          </p:nvCxnSpPr>
          <p:spPr>
            <a:xfrm>
              <a:off x="9111368" y="1501451"/>
              <a:ext cx="792707" cy="1535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5F0C052C-0C49-45D2-95B4-EB71C530351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04075" y="701065"/>
              <a:ext cx="798394" cy="815170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A8C62899-030E-4CD7-8551-E8FB609D8372}"/>
                </a:ext>
              </a:extLst>
            </p:cNvPr>
            <p:cNvCxnSpPr>
              <a:cxnSpLocks/>
            </p:cNvCxnSpPr>
            <p:nvPr/>
          </p:nvCxnSpPr>
          <p:spPr>
            <a:xfrm>
              <a:off x="8764487" y="3610883"/>
              <a:ext cx="1249907" cy="58088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F753D3BE-5268-47BB-88DC-D80B0061448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14394" y="3158800"/>
              <a:ext cx="1032681" cy="1032967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E2C63B3-FEBC-4E81-A83F-442EFD970C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0081" y="1961209"/>
              <a:ext cx="1191903" cy="45464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09839260-DA6B-4278-8342-339E9D7EEAE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52762" y="1961209"/>
              <a:ext cx="159222" cy="119759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1A9196E6-7FB0-4C52-A592-204D37882FDF}"/>
                </a:ext>
              </a:extLst>
            </p:cNvPr>
            <p:cNvCxnSpPr>
              <a:cxnSpLocks/>
            </p:cNvCxnSpPr>
            <p:nvPr/>
          </p:nvCxnSpPr>
          <p:spPr>
            <a:xfrm>
              <a:off x="9904075" y="1501451"/>
              <a:ext cx="116006" cy="91440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4F56BBE9-7A54-44FD-8960-0A51776C143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417606" y="3605125"/>
              <a:ext cx="343470" cy="320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7F9F36F4-C91F-4046-832E-002EF0AE5503}"/>
                </a:ext>
              </a:extLst>
            </p:cNvPr>
            <p:cNvCxnSpPr>
              <a:cxnSpLocks/>
            </p:cNvCxnSpPr>
            <p:nvPr/>
          </p:nvCxnSpPr>
          <p:spPr>
            <a:xfrm>
              <a:off x="8764487" y="1040840"/>
              <a:ext cx="346881" cy="475395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A7280801-44E2-40E6-9915-0A3ADC2636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292" y="1040840"/>
              <a:ext cx="329821" cy="1568638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43EA181D-8A90-4729-8E01-BAB32AE9816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1075" y="734546"/>
              <a:ext cx="1941393" cy="32193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9547D6E-9ECC-481E-83BB-010BB8DA42F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11919" y="2609478"/>
              <a:ext cx="11374" cy="995647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D17AD10F-453A-4E8D-AD1B-4B24EAEAFAD1}"/>
              </a:ext>
            </a:extLst>
          </p:cNvPr>
          <p:cNvGrpSpPr/>
          <p:nvPr userDrawn="1"/>
        </p:nvGrpSpPr>
        <p:grpSpPr>
          <a:xfrm rot="6889181">
            <a:off x="10412956" y="1601928"/>
            <a:ext cx="796471" cy="992922"/>
            <a:chOff x="8411919" y="701065"/>
            <a:chExt cx="2800065" cy="3490702"/>
          </a:xfrm>
        </p:grpSpPr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FDD64DF2-DC03-4DA2-8ECD-92414187EC81}"/>
                </a:ext>
              </a:extLst>
            </p:cNvPr>
            <p:cNvCxnSpPr/>
            <p:nvPr/>
          </p:nvCxnSpPr>
          <p:spPr>
            <a:xfrm>
              <a:off x="9105681" y="1504009"/>
              <a:ext cx="914400" cy="914400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06570102-6A32-4B3B-906D-BD8943799E0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293" y="2418409"/>
              <a:ext cx="1596788" cy="191069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CC6062CC-F21A-41D5-B8B5-545A842812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293" y="1504009"/>
              <a:ext cx="682388" cy="1105469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CB52F408-DC70-476B-A49E-0EC9DCC8A68E}"/>
                </a:ext>
              </a:extLst>
            </p:cNvPr>
            <p:cNvCxnSpPr>
              <a:cxnSpLocks/>
            </p:cNvCxnSpPr>
            <p:nvPr/>
          </p:nvCxnSpPr>
          <p:spPr>
            <a:xfrm>
              <a:off x="10702469" y="701066"/>
              <a:ext cx="509515" cy="1260143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3A5B904B-857F-43D9-88E8-9889A777C56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0081" y="701065"/>
              <a:ext cx="682388" cy="171734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BEBCEDAA-E03D-4863-BBCD-A3499AB5784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05681" y="701067"/>
              <a:ext cx="1596788" cy="80294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D4D46D37-1080-4754-9469-9332FD8D44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4487" y="2415851"/>
              <a:ext cx="1255594" cy="119503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525EE8BE-F561-4363-B07C-2A8568C849D8}"/>
                </a:ext>
              </a:extLst>
            </p:cNvPr>
            <p:cNvCxnSpPr>
              <a:cxnSpLocks/>
            </p:cNvCxnSpPr>
            <p:nvPr/>
          </p:nvCxnSpPr>
          <p:spPr>
            <a:xfrm>
              <a:off x="8423293" y="2609478"/>
              <a:ext cx="341194" cy="1001405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1CDEA6CE-6883-439C-90F3-B682651821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0081" y="2415851"/>
              <a:ext cx="0" cy="1775916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C39EBADE-0038-4448-AE69-7A30F68146A9}"/>
                </a:ext>
              </a:extLst>
            </p:cNvPr>
            <p:cNvCxnSpPr>
              <a:cxnSpLocks/>
            </p:cNvCxnSpPr>
            <p:nvPr/>
          </p:nvCxnSpPr>
          <p:spPr>
            <a:xfrm>
              <a:off x="10020081" y="2418409"/>
              <a:ext cx="1026994" cy="74039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DC478AC4-0F9A-4B28-B8AE-A5C3FC191FD9}"/>
                </a:ext>
              </a:extLst>
            </p:cNvPr>
            <p:cNvCxnSpPr>
              <a:cxnSpLocks/>
            </p:cNvCxnSpPr>
            <p:nvPr/>
          </p:nvCxnSpPr>
          <p:spPr>
            <a:xfrm>
              <a:off x="9111368" y="1501451"/>
              <a:ext cx="792707" cy="1535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164C4057-53E5-4332-A8BC-0476466B17C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04075" y="701065"/>
              <a:ext cx="798394" cy="815170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F6E5EB65-4860-47A3-A636-1D5B4086EBE5}"/>
                </a:ext>
              </a:extLst>
            </p:cNvPr>
            <p:cNvCxnSpPr>
              <a:cxnSpLocks/>
            </p:cNvCxnSpPr>
            <p:nvPr/>
          </p:nvCxnSpPr>
          <p:spPr>
            <a:xfrm>
              <a:off x="8764487" y="3610883"/>
              <a:ext cx="1249907" cy="58088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18726D1F-8E94-41C4-91B4-FE73F6CA4A2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14394" y="3158800"/>
              <a:ext cx="1032681" cy="1032967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8C5EE4BC-D4F2-4506-A3BC-1F492332090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0081" y="1961209"/>
              <a:ext cx="1191903" cy="45464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FA371812-5AE7-41A7-8354-03341B0DD5E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52762" y="1961209"/>
              <a:ext cx="159222" cy="119759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3B530347-4200-441B-ABAD-B145DCE83342}"/>
                </a:ext>
              </a:extLst>
            </p:cNvPr>
            <p:cNvCxnSpPr>
              <a:cxnSpLocks/>
            </p:cNvCxnSpPr>
            <p:nvPr/>
          </p:nvCxnSpPr>
          <p:spPr>
            <a:xfrm>
              <a:off x="9904075" y="1501451"/>
              <a:ext cx="116006" cy="91440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DE61C81E-2924-483B-81DE-205FCB7A445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417606" y="3605125"/>
              <a:ext cx="343470" cy="320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D324DC81-1E85-4D25-9885-81ACFF8EF9CE}"/>
                </a:ext>
              </a:extLst>
            </p:cNvPr>
            <p:cNvCxnSpPr>
              <a:cxnSpLocks/>
            </p:cNvCxnSpPr>
            <p:nvPr/>
          </p:nvCxnSpPr>
          <p:spPr>
            <a:xfrm>
              <a:off x="8764487" y="1040840"/>
              <a:ext cx="346881" cy="475395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2F3CC859-CABB-414D-A81B-30AF7FDC40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292" y="1040840"/>
              <a:ext cx="329821" cy="1568638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EC5B7264-49F4-4210-9CA1-CF355D0959B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1075" y="734546"/>
              <a:ext cx="1941393" cy="32193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4FED197B-9A2F-4634-9DE3-0062A5B452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11919" y="2609478"/>
              <a:ext cx="11374" cy="995647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5A6F875E-26AF-47EC-80DA-4A202F58A299}"/>
              </a:ext>
            </a:extLst>
          </p:cNvPr>
          <p:cNvGrpSpPr/>
          <p:nvPr userDrawn="1"/>
        </p:nvGrpSpPr>
        <p:grpSpPr>
          <a:xfrm rot="20334324">
            <a:off x="11027040" y="751132"/>
            <a:ext cx="1164960" cy="1452298"/>
            <a:chOff x="8411919" y="701065"/>
            <a:chExt cx="2800065" cy="3490702"/>
          </a:xfrm>
        </p:grpSpPr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677BA5B5-C758-4877-800C-0C7E4D9CEBE4}"/>
                </a:ext>
              </a:extLst>
            </p:cNvPr>
            <p:cNvCxnSpPr/>
            <p:nvPr/>
          </p:nvCxnSpPr>
          <p:spPr>
            <a:xfrm>
              <a:off x="9105681" y="1504009"/>
              <a:ext cx="914400" cy="914400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A83A37C0-EC73-49DF-8FB5-5ECE4448FD6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293" y="2418409"/>
              <a:ext cx="1596788" cy="191069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B1BA5729-6339-4F12-87C6-59FE607335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293" y="1504009"/>
              <a:ext cx="682388" cy="1105469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A12BFEE7-A77F-4E6A-9E50-307AEE0A93E3}"/>
                </a:ext>
              </a:extLst>
            </p:cNvPr>
            <p:cNvCxnSpPr>
              <a:cxnSpLocks/>
            </p:cNvCxnSpPr>
            <p:nvPr/>
          </p:nvCxnSpPr>
          <p:spPr>
            <a:xfrm>
              <a:off x="10702469" y="701066"/>
              <a:ext cx="509515" cy="1260143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F402FDBD-1882-4637-A220-48C025A1952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0081" y="701065"/>
              <a:ext cx="682388" cy="171734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1BB18570-115A-4B82-B5E8-DEFEE35E36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05681" y="701067"/>
              <a:ext cx="1596788" cy="80294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B3A398FB-C068-4429-A23D-89DBCBB6FF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4487" y="2415851"/>
              <a:ext cx="1255594" cy="119503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2B571856-F9E7-4ED8-B06C-57DFF6B9CC0F}"/>
                </a:ext>
              </a:extLst>
            </p:cNvPr>
            <p:cNvCxnSpPr>
              <a:cxnSpLocks/>
            </p:cNvCxnSpPr>
            <p:nvPr/>
          </p:nvCxnSpPr>
          <p:spPr>
            <a:xfrm>
              <a:off x="8423293" y="2609478"/>
              <a:ext cx="341194" cy="1001405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FA8CAEB4-E5DC-46B5-B31F-0CEF9684504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0081" y="2415851"/>
              <a:ext cx="0" cy="1775916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C1937CDF-54A0-4EB9-87AA-3A6F53380AA3}"/>
                </a:ext>
              </a:extLst>
            </p:cNvPr>
            <p:cNvCxnSpPr>
              <a:cxnSpLocks/>
            </p:cNvCxnSpPr>
            <p:nvPr/>
          </p:nvCxnSpPr>
          <p:spPr>
            <a:xfrm>
              <a:off x="10020081" y="2418409"/>
              <a:ext cx="1026994" cy="74039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EEC0EDC4-79A2-48AC-9C2F-EC89AA5AF409}"/>
                </a:ext>
              </a:extLst>
            </p:cNvPr>
            <p:cNvCxnSpPr>
              <a:cxnSpLocks/>
            </p:cNvCxnSpPr>
            <p:nvPr/>
          </p:nvCxnSpPr>
          <p:spPr>
            <a:xfrm>
              <a:off x="9111368" y="1501451"/>
              <a:ext cx="792707" cy="1535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2C7274A9-AD57-4BC8-9D3E-4444CD75C0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04075" y="701065"/>
              <a:ext cx="798394" cy="815170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BCE58877-41A8-426A-A97C-C7E929F3EBE6}"/>
                </a:ext>
              </a:extLst>
            </p:cNvPr>
            <p:cNvCxnSpPr>
              <a:cxnSpLocks/>
            </p:cNvCxnSpPr>
            <p:nvPr/>
          </p:nvCxnSpPr>
          <p:spPr>
            <a:xfrm>
              <a:off x="8764487" y="3610883"/>
              <a:ext cx="1249907" cy="58088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6DEBC82F-0A62-4539-9DAC-1F7078C43F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14394" y="3158800"/>
              <a:ext cx="1032681" cy="1032967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6A5A7A4C-C4AC-4031-8AE8-3C1D0B91DF2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0081" y="1961209"/>
              <a:ext cx="1191903" cy="45464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73F73277-134F-4896-A41B-6121A44641E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52762" y="1961209"/>
              <a:ext cx="159222" cy="119759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284486BE-FF72-4400-AED7-FC2F51FF8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04075" y="1501451"/>
              <a:ext cx="116006" cy="91440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07E4E1DC-4629-41E4-881E-039F4A4E34F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417606" y="3605125"/>
              <a:ext cx="343470" cy="320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BEBF3104-364F-4626-A5B8-05B4D1ADCA6A}"/>
                </a:ext>
              </a:extLst>
            </p:cNvPr>
            <p:cNvCxnSpPr>
              <a:cxnSpLocks/>
            </p:cNvCxnSpPr>
            <p:nvPr/>
          </p:nvCxnSpPr>
          <p:spPr>
            <a:xfrm>
              <a:off x="8764487" y="1040840"/>
              <a:ext cx="346881" cy="475395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8EA45D2F-F00F-4129-99E1-0B7C1B4A45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292" y="1040840"/>
              <a:ext cx="329821" cy="1568638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96CA710A-0CE7-4CEF-B09B-27A332D9594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1075" y="734546"/>
              <a:ext cx="1941393" cy="32193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FCF51995-51FB-475E-94CD-AEE40B2178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11919" y="2609478"/>
              <a:ext cx="11374" cy="995647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B0D5CCF4-AEE8-4235-B77C-72150C7B86A8}"/>
              </a:ext>
            </a:extLst>
          </p:cNvPr>
          <p:cNvGrpSpPr/>
          <p:nvPr userDrawn="1"/>
        </p:nvGrpSpPr>
        <p:grpSpPr>
          <a:xfrm rot="20334324">
            <a:off x="9037156" y="71664"/>
            <a:ext cx="753407" cy="737354"/>
            <a:chOff x="8411919" y="701065"/>
            <a:chExt cx="2800065" cy="3490702"/>
          </a:xfrm>
        </p:grpSpPr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6666712C-D9DC-4E1B-B224-EE2C1109D35C}"/>
                </a:ext>
              </a:extLst>
            </p:cNvPr>
            <p:cNvCxnSpPr/>
            <p:nvPr/>
          </p:nvCxnSpPr>
          <p:spPr>
            <a:xfrm>
              <a:off x="9105681" y="1504009"/>
              <a:ext cx="914400" cy="914400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63352840-ABD4-47EF-ADD9-AA88424C91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293" y="2418409"/>
              <a:ext cx="1596788" cy="191069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E9F6F136-D82F-4732-9A09-51877B30061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293" y="1504009"/>
              <a:ext cx="682388" cy="1105469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2357C639-5D19-43DF-9527-8D32F5DC8C97}"/>
                </a:ext>
              </a:extLst>
            </p:cNvPr>
            <p:cNvCxnSpPr>
              <a:cxnSpLocks/>
            </p:cNvCxnSpPr>
            <p:nvPr/>
          </p:nvCxnSpPr>
          <p:spPr>
            <a:xfrm>
              <a:off x="10702469" y="701066"/>
              <a:ext cx="509515" cy="1260143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69BA665B-04B0-4300-9EB4-1CFFE3ED45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0081" y="701065"/>
              <a:ext cx="682388" cy="171734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EF1951ED-ABFB-4722-9F63-B0B27E2C299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05681" y="701067"/>
              <a:ext cx="1596788" cy="80294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364E12DE-0E57-4B8F-A49C-688E0958E9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4487" y="2415851"/>
              <a:ext cx="1255594" cy="119503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EE4BC377-B444-49A0-A473-E947787673A9}"/>
                </a:ext>
              </a:extLst>
            </p:cNvPr>
            <p:cNvCxnSpPr>
              <a:cxnSpLocks/>
            </p:cNvCxnSpPr>
            <p:nvPr/>
          </p:nvCxnSpPr>
          <p:spPr>
            <a:xfrm>
              <a:off x="8423293" y="2609478"/>
              <a:ext cx="341194" cy="1001405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B6B46601-4F83-4893-8A97-6736B822C13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0081" y="2415851"/>
              <a:ext cx="0" cy="1775916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67EEF4EC-D9C6-4972-9B35-88DF77520A96}"/>
                </a:ext>
              </a:extLst>
            </p:cNvPr>
            <p:cNvCxnSpPr>
              <a:cxnSpLocks/>
            </p:cNvCxnSpPr>
            <p:nvPr/>
          </p:nvCxnSpPr>
          <p:spPr>
            <a:xfrm>
              <a:off x="10020081" y="2418409"/>
              <a:ext cx="1026994" cy="74039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E2B4C8D5-FD70-44AE-8137-B0A8F4ACCEA6}"/>
                </a:ext>
              </a:extLst>
            </p:cNvPr>
            <p:cNvCxnSpPr>
              <a:cxnSpLocks/>
            </p:cNvCxnSpPr>
            <p:nvPr/>
          </p:nvCxnSpPr>
          <p:spPr>
            <a:xfrm>
              <a:off x="9111368" y="1501451"/>
              <a:ext cx="792707" cy="1535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EE403C5D-66B6-4B98-9623-F82EEB8A97A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04075" y="701065"/>
              <a:ext cx="798394" cy="815170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2521883D-899C-437B-9424-C11E887F4C76}"/>
                </a:ext>
              </a:extLst>
            </p:cNvPr>
            <p:cNvCxnSpPr>
              <a:cxnSpLocks/>
            </p:cNvCxnSpPr>
            <p:nvPr/>
          </p:nvCxnSpPr>
          <p:spPr>
            <a:xfrm>
              <a:off x="8764487" y="3610883"/>
              <a:ext cx="1249907" cy="58088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11EE4CB0-E6F1-4616-8CFD-ABC0841896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14394" y="3158800"/>
              <a:ext cx="1032681" cy="1032967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FD622344-682A-45AB-BDAC-D83955B30D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0081" y="1961209"/>
              <a:ext cx="1191903" cy="45464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E3F36C3A-AAA2-43EC-A1CA-D5CCDC6E35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52762" y="1961209"/>
              <a:ext cx="159222" cy="119759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AD7E67AE-8D68-43B6-A73E-4A33D1A25236}"/>
                </a:ext>
              </a:extLst>
            </p:cNvPr>
            <p:cNvCxnSpPr>
              <a:cxnSpLocks/>
            </p:cNvCxnSpPr>
            <p:nvPr/>
          </p:nvCxnSpPr>
          <p:spPr>
            <a:xfrm>
              <a:off x="9904075" y="1501451"/>
              <a:ext cx="116006" cy="91440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4CA0A232-916A-46A2-A7C1-987C261630A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417606" y="3605125"/>
              <a:ext cx="343470" cy="320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978AD056-AB72-4926-86BA-E77C4E1712FA}"/>
                </a:ext>
              </a:extLst>
            </p:cNvPr>
            <p:cNvCxnSpPr>
              <a:cxnSpLocks/>
            </p:cNvCxnSpPr>
            <p:nvPr/>
          </p:nvCxnSpPr>
          <p:spPr>
            <a:xfrm>
              <a:off x="8764487" y="1040840"/>
              <a:ext cx="346881" cy="475395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7189B293-9518-480B-92F2-B3FD6AE4D62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292" y="1040840"/>
              <a:ext cx="329821" cy="1568638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39E57236-C826-4A70-BF3F-87A183C24D2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1075" y="734546"/>
              <a:ext cx="1941393" cy="32193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28F2DAEF-A763-4480-9B9B-5510A70DD6B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11919" y="2609478"/>
              <a:ext cx="11374" cy="995647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574C772B-1928-4597-8A34-F77909439262}"/>
              </a:ext>
            </a:extLst>
          </p:cNvPr>
          <p:cNvGrpSpPr/>
          <p:nvPr userDrawn="1"/>
        </p:nvGrpSpPr>
        <p:grpSpPr>
          <a:xfrm rot="19421998">
            <a:off x="9748081" y="1384230"/>
            <a:ext cx="717208" cy="701926"/>
            <a:chOff x="8411919" y="701065"/>
            <a:chExt cx="2800065" cy="3490702"/>
          </a:xfrm>
        </p:grpSpPr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7089472D-6102-4681-8E55-2C5794EE4E05}"/>
                </a:ext>
              </a:extLst>
            </p:cNvPr>
            <p:cNvCxnSpPr/>
            <p:nvPr/>
          </p:nvCxnSpPr>
          <p:spPr>
            <a:xfrm>
              <a:off x="9105681" y="1504009"/>
              <a:ext cx="914400" cy="914400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45D7A623-A535-43CF-9E20-EB48163EBA0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293" y="2418409"/>
              <a:ext cx="1596788" cy="191069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84DDAD5E-B095-422F-B6CD-672CE6F954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293" y="1504009"/>
              <a:ext cx="682388" cy="1105469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68204260-9189-46EB-869A-E95AE4088988}"/>
                </a:ext>
              </a:extLst>
            </p:cNvPr>
            <p:cNvCxnSpPr>
              <a:cxnSpLocks/>
            </p:cNvCxnSpPr>
            <p:nvPr/>
          </p:nvCxnSpPr>
          <p:spPr>
            <a:xfrm>
              <a:off x="10702469" y="701066"/>
              <a:ext cx="509515" cy="1260143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5B13CB03-7EDD-43E9-A3EE-08A70D250D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0081" y="701065"/>
              <a:ext cx="682388" cy="171734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424ACA07-2AC8-4301-AF7A-F872F5BCBF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05681" y="701067"/>
              <a:ext cx="1596788" cy="80294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5E9DDC0C-BE86-40AC-BA9D-02E3CE7A15D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4487" y="2415851"/>
              <a:ext cx="1255594" cy="119503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04D754C4-75A5-4238-AA8C-BB7B243E7233}"/>
                </a:ext>
              </a:extLst>
            </p:cNvPr>
            <p:cNvCxnSpPr>
              <a:cxnSpLocks/>
            </p:cNvCxnSpPr>
            <p:nvPr/>
          </p:nvCxnSpPr>
          <p:spPr>
            <a:xfrm>
              <a:off x="8423293" y="2609478"/>
              <a:ext cx="341194" cy="1001405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1819C5E5-16FB-4BD7-ABFF-2AFB5E55E99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0081" y="2415851"/>
              <a:ext cx="0" cy="1775916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4C7A9859-4815-4EA4-8F65-F968C9FC849F}"/>
                </a:ext>
              </a:extLst>
            </p:cNvPr>
            <p:cNvCxnSpPr>
              <a:cxnSpLocks/>
            </p:cNvCxnSpPr>
            <p:nvPr/>
          </p:nvCxnSpPr>
          <p:spPr>
            <a:xfrm>
              <a:off x="10020081" y="2418409"/>
              <a:ext cx="1026994" cy="74039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57B13CD7-AC6F-456F-9E2D-A202EA93C04D}"/>
                </a:ext>
              </a:extLst>
            </p:cNvPr>
            <p:cNvCxnSpPr>
              <a:cxnSpLocks/>
            </p:cNvCxnSpPr>
            <p:nvPr/>
          </p:nvCxnSpPr>
          <p:spPr>
            <a:xfrm>
              <a:off x="9111368" y="1501451"/>
              <a:ext cx="792707" cy="1535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F2B697B7-B1AF-408B-A9B5-014F75EB3E9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04075" y="701065"/>
              <a:ext cx="798394" cy="815170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AFF57946-E60E-4726-9F65-63637C96D9AC}"/>
                </a:ext>
              </a:extLst>
            </p:cNvPr>
            <p:cNvCxnSpPr>
              <a:cxnSpLocks/>
            </p:cNvCxnSpPr>
            <p:nvPr/>
          </p:nvCxnSpPr>
          <p:spPr>
            <a:xfrm>
              <a:off x="8764487" y="3610883"/>
              <a:ext cx="1249907" cy="58088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7CB79018-A974-42C3-9327-9EE494BBBC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14394" y="3158800"/>
              <a:ext cx="1032681" cy="1032967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A027431D-F6A9-4475-92D1-2C456BFCECF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0081" y="1961209"/>
              <a:ext cx="1191903" cy="45464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B510266C-E548-470A-8A98-08A02F3E2E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52762" y="1961209"/>
              <a:ext cx="159222" cy="119759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37175B15-68E2-4A5E-9813-8991CCF80A48}"/>
                </a:ext>
              </a:extLst>
            </p:cNvPr>
            <p:cNvCxnSpPr>
              <a:cxnSpLocks/>
            </p:cNvCxnSpPr>
            <p:nvPr/>
          </p:nvCxnSpPr>
          <p:spPr>
            <a:xfrm>
              <a:off x="9904075" y="1501451"/>
              <a:ext cx="116006" cy="91440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3A100DAD-AFB1-40DB-ADE7-B83F5DD8967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417606" y="3605125"/>
              <a:ext cx="343470" cy="320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620490C3-05EB-4F8F-B133-39AC8E8CA87F}"/>
                </a:ext>
              </a:extLst>
            </p:cNvPr>
            <p:cNvCxnSpPr>
              <a:cxnSpLocks/>
            </p:cNvCxnSpPr>
            <p:nvPr/>
          </p:nvCxnSpPr>
          <p:spPr>
            <a:xfrm>
              <a:off x="8764487" y="1040840"/>
              <a:ext cx="346881" cy="475395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B64D449B-2D2F-4B3F-8257-1F8D0DD919E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292" y="1040840"/>
              <a:ext cx="329821" cy="1568638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7C287B58-6106-4047-BAA2-C3406DDB25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1075" y="734546"/>
              <a:ext cx="1941393" cy="32193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9B63D3A8-33D6-4BC7-8CC9-857AAE669D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11919" y="2609478"/>
              <a:ext cx="11374" cy="995647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17F06A6F-6318-483E-B452-C88B27C43350}"/>
              </a:ext>
            </a:extLst>
          </p:cNvPr>
          <p:cNvGrpSpPr/>
          <p:nvPr userDrawn="1"/>
        </p:nvGrpSpPr>
        <p:grpSpPr>
          <a:xfrm rot="19421998">
            <a:off x="9244413" y="1325575"/>
            <a:ext cx="458379" cy="448611"/>
            <a:chOff x="8411919" y="701065"/>
            <a:chExt cx="2800065" cy="3490702"/>
          </a:xfrm>
        </p:grpSpPr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E91CD7AF-1692-4440-B8BA-E670A60CBCCA}"/>
                </a:ext>
              </a:extLst>
            </p:cNvPr>
            <p:cNvCxnSpPr/>
            <p:nvPr/>
          </p:nvCxnSpPr>
          <p:spPr>
            <a:xfrm>
              <a:off x="9105681" y="1504009"/>
              <a:ext cx="914400" cy="914400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1356FF31-B953-4F4E-B596-E60EA148FE1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293" y="2418409"/>
              <a:ext cx="1596788" cy="191069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5C49752A-D43C-45B6-993D-EA5E0844C9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293" y="1504009"/>
              <a:ext cx="682388" cy="1105469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B753FBDD-B18B-409C-A47A-F97D2E3F5EF6}"/>
                </a:ext>
              </a:extLst>
            </p:cNvPr>
            <p:cNvCxnSpPr>
              <a:cxnSpLocks/>
            </p:cNvCxnSpPr>
            <p:nvPr/>
          </p:nvCxnSpPr>
          <p:spPr>
            <a:xfrm>
              <a:off x="10702469" y="701066"/>
              <a:ext cx="509515" cy="1260143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61749067-1D7E-4678-B43D-843D42744B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0081" y="701065"/>
              <a:ext cx="682388" cy="171734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BB90CE84-57B1-4386-B44F-156E4FFC61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05681" y="701067"/>
              <a:ext cx="1596788" cy="80294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15B6C08B-4B3D-4F15-9BA5-AB40A1E1F85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4487" y="2415851"/>
              <a:ext cx="1255594" cy="119503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BC1DF333-9292-43D8-96FF-D38D03FC80C0}"/>
                </a:ext>
              </a:extLst>
            </p:cNvPr>
            <p:cNvCxnSpPr>
              <a:cxnSpLocks/>
            </p:cNvCxnSpPr>
            <p:nvPr/>
          </p:nvCxnSpPr>
          <p:spPr>
            <a:xfrm>
              <a:off x="8423293" y="2609478"/>
              <a:ext cx="341194" cy="1001405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DC4CB3EA-34E0-4265-818A-640BBCAED2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0081" y="2415851"/>
              <a:ext cx="0" cy="1775916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885D7418-DA23-4D62-ADDA-A33D8629D46F}"/>
                </a:ext>
              </a:extLst>
            </p:cNvPr>
            <p:cNvCxnSpPr>
              <a:cxnSpLocks/>
            </p:cNvCxnSpPr>
            <p:nvPr/>
          </p:nvCxnSpPr>
          <p:spPr>
            <a:xfrm>
              <a:off x="10020081" y="2418409"/>
              <a:ext cx="1026994" cy="74039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7DA01C98-3668-44DC-BD8A-21C1F9B9CC2B}"/>
                </a:ext>
              </a:extLst>
            </p:cNvPr>
            <p:cNvCxnSpPr>
              <a:cxnSpLocks/>
            </p:cNvCxnSpPr>
            <p:nvPr/>
          </p:nvCxnSpPr>
          <p:spPr>
            <a:xfrm>
              <a:off x="9111368" y="1501451"/>
              <a:ext cx="792707" cy="1535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77874D64-B6D5-4B26-9D31-C32312A1FD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04075" y="701065"/>
              <a:ext cx="798394" cy="815170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67A0BDD8-5F2F-4871-AC80-15065F48B7B4}"/>
                </a:ext>
              </a:extLst>
            </p:cNvPr>
            <p:cNvCxnSpPr>
              <a:cxnSpLocks/>
            </p:cNvCxnSpPr>
            <p:nvPr/>
          </p:nvCxnSpPr>
          <p:spPr>
            <a:xfrm>
              <a:off x="8764487" y="3610883"/>
              <a:ext cx="1249907" cy="58088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774FF47B-975B-495B-AFA7-626EA3CB0B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14394" y="3158800"/>
              <a:ext cx="1032681" cy="1032967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9979DDAC-383E-484D-AD43-6040954E5D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0081" y="1961209"/>
              <a:ext cx="1191903" cy="45464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5E20253B-FE44-45FD-9073-793A2ACD306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52762" y="1961209"/>
              <a:ext cx="159222" cy="119759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4A967840-EB8D-4A8D-9023-BA05C472301C}"/>
                </a:ext>
              </a:extLst>
            </p:cNvPr>
            <p:cNvCxnSpPr>
              <a:cxnSpLocks/>
            </p:cNvCxnSpPr>
            <p:nvPr/>
          </p:nvCxnSpPr>
          <p:spPr>
            <a:xfrm>
              <a:off x="9904075" y="1501451"/>
              <a:ext cx="116006" cy="91440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5BFA0587-ECDE-4476-B6DA-8C1636CCCB8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417606" y="3605125"/>
              <a:ext cx="343470" cy="320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9332D652-2851-49FA-9380-17419EF0B2EB}"/>
                </a:ext>
              </a:extLst>
            </p:cNvPr>
            <p:cNvCxnSpPr>
              <a:cxnSpLocks/>
            </p:cNvCxnSpPr>
            <p:nvPr/>
          </p:nvCxnSpPr>
          <p:spPr>
            <a:xfrm>
              <a:off x="8764487" y="1040840"/>
              <a:ext cx="346881" cy="475395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0AB93698-E5DF-418F-84ED-95993EFBD6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292" y="1040840"/>
              <a:ext cx="329821" cy="1568638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7253BEA4-85D6-4559-8CD4-CD651FA044B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1075" y="734546"/>
              <a:ext cx="1941393" cy="32193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33186F57-FF32-469C-8E8F-0D5A121C0D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11919" y="2609478"/>
              <a:ext cx="11374" cy="995647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B39A1B71-4BFB-417F-8ADF-A50673257A72}"/>
              </a:ext>
            </a:extLst>
          </p:cNvPr>
          <p:cNvGrpSpPr/>
          <p:nvPr userDrawn="1"/>
        </p:nvGrpSpPr>
        <p:grpSpPr>
          <a:xfrm rot="19421998">
            <a:off x="10765083" y="43767"/>
            <a:ext cx="412730" cy="403935"/>
            <a:chOff x="8411919" y="701065"/>
            <a:chExt cx="2800065" cy="3490702"/>
          </a:xfrm>
        </p:grpSpPr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F5970A27-55A6-4D07-8C70-C55D06337EBD}"/>
                </a:ext>
              </a:extLst>
            </p:cNvPr>
            <p:cNvCxnSpPr/>
            <p:nvPr/>
          </p:nvCxnSpPr>
          <p:spPr>
            <a:xfrm>
              <a:off x="9105681" y="1504009"/>
              <a:ext cx="914400" cy="914400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E83ABF58-61A0-409C-A57E-EA1E39EFB77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293" y="2418409"/>
              <a:ext cx="1596788" cy="191069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A072E919-222D-4E11-9FBF-4092D8A0EAF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293" y="1504009"/>
              <a:ext cx="682388" cy="1105469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B669C07E-C483-453C-AAEC-C3FBEDB040FD}"/>
                </a:ext>
              </a:extLst>
            </p:cNvPr>
            <p:cNvCxnSpPr>
              <a:cxnSpLocks/>
            </p:cNvCxnSpPr>
            <p:nvPr/>
          </p:nvCxnSpPr>
          <p:spPr>
            <a:xfrm>
              <a:off x="10702469" y="701066"/>
              <a:ext cx="509515" cy="1260143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344DE8EA-742F-48A6-BEBC-F6781301EDE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0081" y="701065"/>
              <a:ext cx="682388" cy="171734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16CB3F9E-2089-4472-92AB-7C98031C05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05681" y="701067"/>
              <a:ext cx="1596788" cy="80294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70B846A2-CA79-4A17-A686-E022D57453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4487" y="2415851"/>
              <a:ext cx="1255594" cy="119503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719E7FB7-9E8D-44B6-8718-865071D50168}"/>
                </a:ext>
              </a:extLst>
            </p:cNvPr>
            <p:cNvCxnSpPr>
              <a:cxnSpLocks/>
            </p:cNvCxnSpPr>
            <p:nvPr/>
          </p:nvCxnSpPr>
          <p:spPr>
            <a:xfrm>
              <a:off x="8423293" y="2609478"/>
              <a:ext cx="341194" cy="1001405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1D0C8432-AFF4-4746-83E6-40A3AD7EBA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0081" y="2415851"/>
              <a:ext cx="0" cy="1775916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E4C7F024-C3FD-44DA-B543-9D4C33842F03}"/>
                </a:ext>
              </a:extLst>
            </p:cNvPr>
            <p:cNvCxnSpPr>
              <a:cxnSpLocks/>
            </p:cNvCxnSpPr>
            <p:nvPr/>
          </p:nvCxnSpPr>
          <p:spPr>
            <a:xfrm>
              <a:off x="10020081" y="2418409"/>
              <a:ext cx="1026994" cy="74039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11DFA92C-51B2-4F6C-AE96-147198D89D7A}"/>
                </a:ext>
              </a:extLst>
            </p:cNvPr>
            <p:cNvCxnSpPr>
              <a:cxnSpLocks/>
            </p:cNvCxnSpPr>
            <p:nvPr/>
          </p:nvCxnSpPr>
          <p:spPr>
            <a:xfrm>
              <a:off x="9111368" y="1501451"/>
              <a:ext cx="792707" cy="1535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1F9FB3DC-4DAF-4AAE-9F4C-EFB7B0B94E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04075" y="701065"/>
              <a:ext cx="798394" cy="815170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9FEA2574-D8E8-4BE5-9DEF-F08B7AF24CBB}"/>
                </a:ext>
              </a:extLst>
            </p:cNvPr>
            <p:cNvCxnSpPr>
              <a:cxnSpLocks/>
            </p:cNvCxnSpPr>
            <p:nvPr/>
          </p:nvCxnSpPr>
          <p:spPr>
            <a:xfrm>
              <a:off x="8764487" y="3610883"/>
              <a:ext cx="1249907" cy="58088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DC142A40-9738-4197-9048-6E3CE28229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14394" y="3158800"/>
              <a:ext cx="1032681" cy="1032967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id="{DA05D9C8-371D-4CB4-967D-A728CB6DE2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0081" y="1961209"/>
              <a:ext cx="1191903" cy="45464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9EB1DF40-1EA3-479A-8E44-C460A091116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52762" y="1961209"/>
              <a:ext cx="159222" cy="119759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9194C8E4-D8F1-4623-8319-FC3C7547D1E9}"/>
                </a:ext>
              </a:extLst>
            </p:cNvPr>
            <p:cNvCxnSpPr>
              <a:cxnSpLocks/>
            </p:cNvCxnSpPr>
            <p:nvPr/>
          </p:nvCxnSpPr>
          <p:spPr>
            <a:xfrm>
              <a:off x="9904075" y="1501451"/>
              <a:ext cx="116006" cy="91440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C2521ABC-062E-4457-999D-4BC3DE953E8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417606" y="3605125"/>
              <a:ext cx="343470" cy="320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994EDE13-F833-42D7-A127-BB45FBFCB58B}"/>
                </a:ext>
              </a:extLst>
            </p:cNvPr>
            <p:cNvCxnSpPr>
              <a:cxnSpLocks/>
            </p:cNvCxnSpPr>
            <p:nvPr/>
          </p:nvCxnSpPr>
          <p:spPr>
            <a:xfrm>
              <a:off x="8764487" y="1040840"/>
              <a:ext cx="346881" cy="475395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76DD19A0-42AC-4680-A070-B7D26A7ECB8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292" y="1040840"/>
              <a:ext cx="329821" cy="1568638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4823B065-A184-4DE8-A2E9-BD9454771D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1075" y="734546"/>
              <a:ext cx="1941393" cy="32193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06A0FAEF-9B32-47C8-BD6B-48A2993CE36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11919" y="2609478"/>
              <a:ext cx="11374" cy="995647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2" name="Rectangle 191">
            <a:extLst>
              <a:ext uri="{FF2B5EF4-FFF2-40B4-BE49-F238E27FC236}">
                <a16:creationId xmlns:a16="http://schemas.microsoft.com/office/drawing/2014/main" id="{6C54488B-4AA8-4A29-9071-60D6AF00DA6E}"/>
              </a:ext>
            </a:extLst>
          </p:cNvPr>
          <p:cNvSpPr/>
          <p:nvPr userDrawn="1"/>
        </p:nvSpPr>
        <p:spPr>
          <a:xfrm>
            <a:off x="11445923" y="0"/>
            <a:ext cx="373038" cy="255228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6AA5F804-B564-42DA-88D6-915FE7EFD1E7}"/>
              </a:ext>
            </a:extLst>
          </p:cNvPr>
          <p:cNvSpPr/>
          <p:nvPr userDrawn="1"/>
        </p:nvSpPr>
        <p:spPr>
          <a:xfrm>
            <a:off x="11818961" y="0"/>
            <a:ext cx="373038" cy="255228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2400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280706" y="395209"/>
            <a:ext cx="11617291" cy="29088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2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858527" y="2695539"/>
            <a:ext cx="2161509" cy="21602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3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3628466" y="2695539"/>
            <a:ext cx="2161509" cy="21602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4" name="Picture Placeholder 2"/>
          <p:cNvSpPr>
            <a:spLocks noGrp="1"/>
          </p:cNvSpPr>
          <p:nvPr>
            <p:ph type="pic" idx="17" hasCustomPrompt="1"/>
          </p:nvPr>
        </p:nvSpPr>
        <p:spPr>
          <a:xfrm>
            <a:off x="6398405" y="2695539"/>
            <a:ext cx="2161509" cy="21602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6" name="Picture Placeholder 2"/>
          <p:cNvSpPr>
            <a:spLocks noGrp="1"/>
          </p:cNvSpPr>
          <p:nvPr>
            <p:ph type="pic" idx="18" hasCustomPrompt="1"/>
          </p:nvPr>
        </p:nvSpPr>
        <p:spPr>
          <a:xfrm>
            <a:off x="9168343" y="2695539"/>
            <a:ext cx="2161509" cy="21602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893070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AND CONTENTS LAYOUT_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2"/>
          <p:cNvSpPr>
            <a:spLocks noGrp="1"/>
          </p:cNvSpPr>
          <p:nvPr>
            <p:ph type="pic" sz="quarter" idx="46" hasCustomPrompt="1"/>
          </p:nvPr>
        </p:nvSpPr>
        <p:spPr>
          <a:xfrm>
            <a:off x="729574" y="1515298"/>
            <a:ext cx="3300639" cy="478017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2" name="그림 개체 틀 2"/>
          <p:cNvSpPr>
            <a:spLocks noGrp="1"/>
          </p:cNvSpPr>
          <p:nvPr>
            <p:ph type="pic" sz="quarter" idx="58" hasCustomPrompt="1"/>
          </p:nvPr>
        </p:nvSpPr>
        <p:spPr>
          <a:xfrm>
            <a:off x="8212091" y="1515298"/>
            <a:ext cx="3300639" cy="478017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AE1361B6-8316-4AC7-8C5C-5371D9A5B6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60648"/>
            <a:ext cx="12192000" cy="801798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5400" b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BASIC LAYOUT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97138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32174401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22731907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Images &amp;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자유형: 도형 20">
            <a:extLst>
              <a:ext uri="{FF2B5EF4-FFF2-40B4-BE49-F238E27FC236}">
                <a16:creationId xmlns:a16="http://schemas.microsoft.com/office/drawing/2014/main" id="{A1DEFAEA-9F02-4B9F-ACC6-353AF6C3EFF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8155574" y="296099"/>
            <a:ext cx="3644538" cy="3666309"/>
          </a:xfrm>
          <a:custGeom>
            <a:avLst/>
            <a:gdLst>
              <a:gd name="connsiteX0" fmla="*/ 1171303 w 3644538"/>
              <a:gd name="connsiteY0" fmla="*/ 1323703 h 3666309"/>
              <a:gd name="connsiteX1" fmla="*/ 2342606 w 3644538"/>
              <a:gd name="connsiteY1" fmla="*/ 2495006 h 3666309"/>
              <a:gd name="connsiteX2" fmla="*/ 1171303 w 3644538"/>
              <a:gd name="connsiteY2" fmla="*/ 3666309 h 3666309"/>
              <a:gd name="connsiteX3" fmla="*/ 0 w 3644538"/>
              <a:gd name="connsiteY3" fmla="*/ 2495006 h 3666309"/>
              <a:gd name="connsiteX4" fmla="*/ 2473235 w 3644538"/>
              <a:gd name="connsiteY4" fmla="*/ 0 h 3666309"/>
              <a:gd name="connsiteX5" fmla="*/ 3644538 w 3644538"/>
              <a:gd name="connsiteY5" fmla="*/ 1171303 h 3666309"/>
              <a:gd name="connsiteX6" fmla="*/ 2473235 w 3644538"/>
              <a:gd name="connsiteY6" fmla="*/ 2342606 h 3666309"/>
              <a:gd name="connsiteX7" fmla="*/ 1301932 w 3644538"/>
              <a:gd name="connsiteY7" fmla="*/ 1171303 h 3666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644538" h="3666309">
                <a:moveTo>
                  <a:pt x="1171303" y="1323703"/>
                </a:moveTo>
                <a:lnTo>
                  <a:pt x="2342606" y="2495006"/>
                </a:lnTo>
                <a:lnTo>
                  <a:pt x="1171303" y="3666309"/>
                </a:lnTo>
                <a:lnTo>
                  <a:pt x="0" y="2495006"/>
                </a:lnTo>
                <a:close/>
                <a:moveTo>
                  <a:pt x="2473235" y="0"/>
                </a:moveTo>
                <a:lnTo>
                  <a:pt x="3644538" y="1171303"/>
                </a:lnTo>
                <a:lnTo>
                  <a:pt x="2473235" y="2342606"/>
                </a:lnTo>
                <a:lnTo>
                  <a:pt x="1301932" y="117130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2" name="자유형: 도형 21">
            <a:extLst>
              <a:ext uri="{FF2B5EF4-FFF2-40B4-BE49-F238E27FC236}">
                <a16:creationId xmlns:a16="http://schemas.microsoft.com/office/drawing/2014/main" id="{03515A44-D3E9-44BA-B3D4-43ECDBD5159D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155574" y="2891254"/>
            <a:ext cx="3644538" cy="3666309"/>
          </a:xfrm>
          <a:custGeom>
            <a:avLst/>
            <a:gdLst>
              <a:gd name="connsiteX0" fmla="*/ 1171303 w 3644538"/>
              <a:gd name="connsiteY0" fmla="*/ 1323703 h 3666309"/>
              <a:gd name="connsiteX1" fmla="*/ 2342606 w 3644538"/>
              <a:gd name="connsiteY1" fmla="*/ 2495006 h 3666309"/>
              <a:gd name="connsiteX2" fmla="*/ 1171303 w 3644538"/>
              <a:gd name="connsiteY2" fmla="*/ 3666309 h 3666309"/>
              <a:gd name="connsiteX3" fmla="*/ 0 w 3644538"/>
              <a:gd name="connsiteY3" fmla="*/ 2495006 h 3666309"/>
              <a:gd name="connsiteX4" fmla="*/ 2473235 w 3644538"/>
              <a:gd name="connsiteY4" fmla="*/ 0 h 3666309"/>
              <a:gd name="connsiteX5" fmla="*/ 3644538 w 3644538"/>
              <a:gd name="connsiteY5" fmla="*/ 1171303 h 3666309"/>
              <a:gd name="connsiteX6" fmla="*/ 2473235 w 3644538"/>
              <a:gd name="connsiteY6" fmla="*/ 2342606 h 3666309"/>
              <a:gd name="connsiteX7" fmla="*/ 1301932 w 3644538"/>
              <a:gd name="connsiteY7" fmla="*/ 1171303 h 3666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644538" h="3666309">
                <a:moveTo>
                  <a:pt x="1171303" y="1323703"/>
                </a:moveTo>
                <a:lnTo>
                  <a:pt x="2342606" y="2495006"/>
                </a:lnTo>
                <a:lnTo>
                  <a:pt x="1171303" y="3666309"/>
                </a:lnTo>
                <a:lnTo>
                  <a:pt x="0" y="2495006"/>
                </a:lnTo>
                <a:close/>
                <a:moveTo>
                  <a:pt x="2473235" y="0"/>
                </a:moveTo>
                <a:lnTo>
                  <a:pt x="3644538" y="1171303"/>
                </a:lnTo>
                <a:lnTo>
                  <a:pt x="2473235" y="2342606"/>
                </a:lnTo>
                <a:lnTo>
                  <a:pt x="1301932" y="117130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3" name="자유형: 도형 22">
            <a:extLst>
              <a:ext uri="{FF2B5EF4-FFF2-40B4-BE49-F238E27FC236}">
                <a16:creationId xmlns:a16="http://schemas.microsoft.com/office/drawing/2014/main" id="{5CED0A4D-1B43-4F94-A1B2-796349C976D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551710" y="2891254"/>
            <a:ext cx="3644538" cy="3666309"/>
          </a:xfrm>
          <a:custGeom>
            <a:avLst/>
            <a:gdLst>
              <a:gd name="connsiteX0" fmla="*/ 1171303 w 3644538"/>
              <a:gd name="connsiteY0" fmla="*/ 1323703 h 3666309"/>
              <a:gd name="connsiteX1" fmla="*/ 2342606 w 3644538"/>
              <a:gd name="connsiteY1" fmla="*/ 2495006 h 3666309"/>
              <a:gd name="connsiteX2" fmla="*/ 1171303 w 3644538"/>
              <a:gd name="connsiteY2" fmla="*/ 3666309 h 3666309"/>
              <a:gd name="connsiteX3" fmla="*/ 0 w 3644538"/>
              <a:gd name="connsiteY3" fmla="*/ 2495006 h 3666309"/>
              <a:gd name="connsiteX4" fmla="*/ 2473235 w 3644538"/>
              <a:gd name="connsiteY4" fmla="*/ 0 h 3666309"/>
              <a:gd name="connsiteX5" fmla="*/ 3644538 w 3644538"/>
              <a:gd name="connsiteY5" fmla="*/ 1171303 h 3666309"/>
              <a:gd name="connsiteX6" fmla="*/ 2473235 w 3644538"/>
              <a:gd name="connsiteY6" fmla="*/ 2342606 h 3666309"/>
              <a:gd name="connsiteX7" fmla="*/ 1301932 w 3644538"/>
              <a:gd name="connsiteY7" fmla="*/ 1171303 h 3666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644538" h="3666309">
                <a:moveTo>
                  <a:pt x="1171303" y="1323703"/>
                </a:moveTo>
                <a:lnTo>
                  <a:pt x="2342606" y="2495006"/>
                </a:lnTo>
                <a:lnTo>
                  <a:pt x="1171303" y="3666309"/>
                </a:lnTo>
                <a:lnTo>
                  <a:pt x="0" y="2495006"/>
                </a:lnTo>
                <a:close/>
                <a:moveTo>
                  <a:pt x="2473235" y="0"/>
                </a:moveTo>
                <a:lnTo>
                  <a:pt x="3644538" y="1171303"/>
                </a:lnTo>
                <a:lnTo>
                  <a:pt x="2473235" y="2342606"/>
                </a:lnTo>
                <a:lnTo>
                  <a:pt x="1301932" y="117130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0" name="자유형: 도형 19">
            <a:extLst>
              <a:ext uri="{FF2B5EF4-FFF2-40B4-BE49-F238E27FC236}">
                <a16:creationId xmlns:a16="http://schemas.microsoft.com/office/drawing/2014/main" id="{1D5AFB38-0AC4-4043-A23A-C86F3145AE1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551710" y="296099"/>
            <a:ext cx="3644538" cy="3666309"/>
          </a:xfrm>
          <a:custGeom>
            <a:avLst/>
            <a:gdLst>
              <a:gd name="connsiteX0" fmla="*/ 1171303 w 3644538"/>
              <a:gd name="connsiteY0" fmla="*/ 1323703 h 3666309"/>
              <a:gd name="connsiteX1" fmla="*/ 2342606 w 3644538"/>
              <a:gd name="connsiteY1" fmla="*/ 2495006 h 3666309"/>
              <a:gd name="connsiteX2" fmla="*/ 1171303 w 3644538"/>
              <a:gd name="connsiteY2" fmla="*/ 3666309 h 3666309"/>
              <a:gd name="connsiteX3" fmla="*/ 0 w 3644538"/>
              <a:gd name="connsiteY3" fmla="*/ 2495006 h 3666309"/>
              <a:gd name="connsiteX4" fmla="*/ 2473235 w 3644538"/>
              <a:gd name="connsiteY4" fmla="*/ 0 h 3666309"/>
              <a:gd name="connsiteX5" fmla="*/ 3644538 w 3644538"/>
              <a:gd name="connsiteY5" fmla="*/ 1171303 h 3666309"/>
              <a:gd name="connsiteX6" fmla="*/ 2473235 w 3644538"/>
              <a:gd name="connsiteY6" fmla="*/ 2342606 h 3666309"/>
              <a:gd name="connsiteX7" fmla="*/ 1301932 w 3644538"/>
              <a:gd name="connsiteY7" fmla="*/ 1171303 h 3666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644538" h="3666309">
                <a:moveTo>
                  <a:pt x="1171303" y="1323703"/>
                </a:moveTo>
                <a:lnTo>
                  <a:pt x="2342606" y="2495006"/>
                </a:lnTo>
                <a:lnTo>
                  <a:pt x="1171303" y="3666309"/>
                </a:lnTo>
                <a:lnTo>
                  <a:pt x="0" y="2495006"/>
                </a:lnTo>
                <a:close/>
                <a:moveTo>
                  <a:pt x="2473235" y="0"/>
                </a:moveTo>
                <a:lnTo>
                  <a:pt x="3644538" y="1171303"/>
                </a:lnTo>
                <a:lnTo>
                  <a:pt x="2473235" y="2342606"/>
                </a:lnTo>
                <a:lnTo>
                  <a:pt x="1301932" y="117130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2029598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6_Images &amp;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그림 개체 틀 23">
            <a:extLst>
              <a:ext uri="{FF2B5EF4-FFF2-40B4-BE49-F238E27FC236}">
                <a16:creationId xmlns:a16="http://schemas.microsoft.com/office/drawing/2014/main" id="{ADD85E6C-2694-4BB6-B396-E6F812C0190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" y="3255649"/>
            <a:ext cx="11904055" cy="3602353"/>
          </a:xfrm>
          <a:custGeom>
            <a:avLst/>
            <a:gdLst>
              <a:gd name="connsiteX0" fmla="*/ 11582341 w 11904055"/>
              <a:gd name="connsiteY0" fmla="*/ 2503750 h 3602353"/>
              <a:gd name="connsiteX1" fmla="*/ 11769730 w 11904055"/>
              <a:gd name="connsiteY1" fmla="*/ 2573468 h 3602353"/>
              <a:gd name="connsiteX2" fmla="*/ 11833752 w 11904055"/>
              <a:gd name="connsiteY2" fmla="*/ 3052873 h 3602353"/>
              <a:gd name="connsiteX3" fmla="*/ 11413744 w 11904055"/>
              <a:gd name="connsiteY3" fmla="*/ 3602352 h 3602353"/>
              <a:gd name="connsiteX4" fmla="*/ 10552808 w 11904055"/>
              <a:gd name="connsiteY4" fmla="*/ 3602352 h 3602353"/>
              <a:gd name="connsiteX5" fmla="*/ 11290325 w 11904055"/>
              <a:gd name="connsiteY5" fmla="*/ 2637490 h 3602353"/>
              <a:gd name="connsiteX6" fmla="*/ 11582341 w 11904055"/>
              <a:gd name="connsiteY6" fmla="*/ 2503750 h 3602353"/>
              <a:gd name="connsiteX7" fmla="*/ 10782012 w 11904055"/>
              <a:gd name="connsiteY7" fmla="*/ 2174396 h 3602353"/>
              <a:gd name="connsiteX8" fmla="*/ 10969399 w 11904055"/>
              <a:gd name="connsiteY8" fmla="*/ 2244113 h 3602353"/>
              <a:gd name="connsiteX9" fmla="*/ 11033422 w 11904055"/>
              <a:gd name="connsiteY9" fmla="*/ 2723518 h 3602353"/>
              <a:gd name="connsiteX10" fmla="*/ 10361662 w 11904055"/>
              <a:gd name="connsiteY10" fmla="*/ 3602352 h 3602353"/>
              <a:gd name="connsiteX11" fmla="*/ 9500727 w 11904055"/>
              <a:gd name="connsiteY11" fmla="*/ 3602352 h 3602353"/>
              <a:gd name="connsiteX12" fmla="*/ 10489995 w 11904055"/>
              <a:gd name="connsiteY12" fmla="*/ 2308135 h 3602353"/>
              <a:gd name="connsiteX13" fmla="*/ 10782012 w 11904055"/>
              <a:gd name="connsiteY13" fmla="*/ 2174396 h 3602353"/>
              <a:gd name="connsiteX14" fmla="*/ 1691966 w 11904055"/>
              <a:gd name="connsiteY14" fmla="*/ 1637118 h 3602353"/>
              <a:gd name="connsiteX15" fmla="*/ 1879354 w 11904055"/>
              <a:gd name="connsiteY15" fmla="*/ 1706836 h 3602353"/>
              <a:gd name="connsiteX16" fmla="*/ 1943376 w 11904055"/>
              <a:gd name="connsiteY16" fmla="*/ 2186241 h 3602353"/>
              <a:gd name="connsiteX17" fmla="*/ 860935 w 11904055"/>
              <a:gd name="connsiteY17" fmla="*/ 3602352 h 3602353"/>
              <a:gd name="connsiteX18" fmla="*/ 0 w 11904055"/>
              <a:gd name="connsiteY18" fmla="*/ 3602352 h 3602353"/>
              <a:gd name="connsiteX19" fmla="*/ 0 w 11904055"/>
              <a:gd name="connsiteY19" fmla="*/ 3602351 h 3602353"/>
              <a:gd name="connsiteX20" fmla="*/ 1399949 w 11904055"/>
              <a:gd name="connsiteY20" fmla="*/ 1770858 h 3602353"/>
              <a:gd name="connsiteX21" fmla="*/ 1691966 w 11904055"/>
              <a:gd name="connsiteY21" fmla="*/ 1637118 h 3602353"/>
              <a:gd name="connsiteX22" fmla="*/ 8108140 w 11904055"/>
              <a:gd name="connsiteY22" fmla="*/ 1412767 h 3602353"/>
              <a:gd name="connsiteX23" fmla="*/ 8295528 w 11904055"/>
              <a:gd name="connsiteY23" fmla="*/ 1482484 h 3602353"/>
              <a:gd name="connsiteX24" fmla="*/ 8359550 w 11904055"/>
              <a:gd name="connsiteY24" fmla="*/ 1961890 h 3602353"/>
              <a:gd name="connsiteX25" fmla="*/ 7105620 w 11904055"/>
              <a:gd name="connsiteY25" fmla="*/ 3602352 h 3602353"/>
              <a:gd name="connsiteX26" fmla="*/ 6244685 w 11904055"/>
              <a:gd name="connsiteY26" fmla="*/ 3602352 h 3602353"/>
              <a:gd name="connsiteX27" fmla="*/ 7816123 w 11904055"/>
              <a:gd name="connsiteY27" fmla="*/ 1546506 h 3602353"/>
              <a:gd name="connsiteX28" fmla="*/ 8108140 w 11904055"/>
              <a:gd name="connsiteY28" fmla="*/ 1412767 h 3602353"/>
              <a:gd name="connsiteX29" fmla="*/ 9385014 w 11904055"/>
              <a:gd name="connsiteY29" fmla="*/ 1161427 h 3602353"/>
              <a:gd name="connsiteX30" fmla="*/ 9572402 w 11904055"/>
              <a:gd name="connsiteY30" fmla="*/ 1231145 h 3602353"/>
              <a:gd name="connsiteX31" fmla="*/ 9636423 w 11904055"/>
              <a:gd name="connsiteY31" fmla="*/ 1710549 h 3602353"/>
              <a:gd name="connsiteX32" fmla="*/ 8190375 w 11904055"/>
              <a:gd name="connsiteY32" fmla="*/ 3602352 h 3602353"/>
              <a:gd name="connsiteX33" fmla="*/ 7329441 w 11904055"/>
              <a:gd name="connsiteY33" fmla="*/ 3602352 h 3602353"/>
              <a:gd name="connsiteX34" fmla="*/ 9092997 w 11904055"/>
              <a:gd name="connsiteY34" fmla="*/ 1295167 h 3602353"/>
              <a:gd name="connsiteX35" fmla="*/ 9385014 w 11904055"/>
              <a:gd name="connsiteY35" fmla="*/ 1161427 h 3602353"/>
              <a:gd name="connsiteX36" fmla="*/ 3104652 w 11904055"/>
              <a:gd name="connsiteY36" fmla="*/ 1140248 h 3602353"/>
              <a:gd name="connsiteX37" fmla="*/ 3292040 w 11904055"/>
              <a:gd name="connsiteY37" fmla="*/ 1209966 h 3602353"/>
              <a:gd name="connsiteX38" fmla="*/ 3356063 w 11904055"/>
              <a:gd name="connsiteY38" fmla="*/ 1689371 h 3602353"/>
              <a:gd name="connsiteX39" fmla="*/ 1893826 w 11904055"/>
              <a:gd name="connsiteY39" fmla="*/ 3602352 h 3602353"/>
              <a:gd name="connsiteX40" fmla="*/ 1032889 w 11904055"/>
              <a:gd name="connsiteY40" fmla="*/ 3602352 h 3602353"/>
              <a:gd name="connsiteX41" fmla="*/ 2812635 w 11904055"/>
              <a:gd name="connsiteY41" fmla="*/ 1273988 h 3602353"/>
              <a:gd name="connsiteX42" fmla="*/ 3104652 w 11904055"/>
              <a:gd name="connsiteY42" fmla="*/ 1140248 h 3602353"/>
              <a:gd name="connsiteX43" fmla="*/ 10527184 w 11904055"/>
              <a:gd name="connsiteY43" fmla="*/ 1087492 h 3602353"/>
              <a:gd name="connsiteX44" fmla="*/ 10714572 w 11904055"/>
              <a:gd name="connsiteY44" fmla="*/ 1157209 h 3602353"/>
              <a:gd name="connsiteX45" fmla="*/ 10778593 w 11904055"/>
              <a:gd name="connsiteY45" fmla="*/ 1636614 h 3602353"/>
              <a:gd name="connsiteX46" fmla="*/ 9276031 w 11904055"/>
              <a:gd name="connsiteY46" fmla="*/ 3602352 h 3602353"/>
              <a:gd name="connsiteX47" fmla="*/ 8415095 w 11904055"/>
              <a:gd name="connsiteY47" fmla="*/ 3602352 h 3602353"/>
              <a:gd name="connsiteX48" fmla="*/ 10235167 w 11904055"/>
              <a:gd name="connsiteY48" fmla="*/ 1221231 h 3602353"/>
              <a:gd name="connsiteX49" fmla="*/ 10527184 w 11904055"/>
              <a:gd name="connsiteY49" fmla="*/ 1087492 h 3602353"/>
              <a:gd name="connsiteX50" fmla="*/ 4425492 w 11904055"/>
              <a:gd name="connsiteY50" fmla="*/ 821528 h 3602353"/>
              <a:gd name="connsiteX51" fmla="*/ 4612880 w 11904055"/>
              <a:gd name="connsiteY51" fmla="*/ 891246 h 3602353"/>
              <a:gd name="connsiteX52" fmla="*/ 4676903 w 11904055"/>
              <a:gd name="connsiteY52" fmla="*/ 1370650 h 3602353"/>
              <a:gd name="connsiteX53" fmla="*/ 2971045 w 11904055"/>
              <a:gd name="connsiteY53" fmla="*/ 3602352 h 3602353"/>
              <a:gd name="connsiteX54" fmla="*/ 2228075 w 11904055"/>
              <a:gd name="connsiteY54" fmla="*/ 3602352 h 3602353"/>
              <a:gd name="connsiteX55" fmla="*/ 2235176 w 11904055"/>
              <a:gd name="connsiteY55" fmla="*/ 3482988 h 3602353"/>
              <a:gd name="connsiteX56" fmla="*/ 2294666 w 11904055"/>
              <a:gd name="connsiteY56" fmla="*/ 3360904 h 3602353"/>
              <a:gd name="connsiteX57" fmla="*/ 4133476 w 11904055"/>
              <a:gd name="connsiteY57" fmla="*/ 955268 h 3602353"/>
              <a:gd name="connsiteX58" fmla="*/ 4425492 w 11904055"/>
              <a:gd name="connsiteY58" fmla="*/ 821528 h 3602353"/>
              <a:gd name="connsiteX59" fmla="*/ 5787281 w 11904055"/>
              <a:gd name="connsiteY59" fmla="*/ 372647 h 3602353"/>
              <a:gd name="connsiteX60" fmla="*/ 5974669 w 11904055"/>
              <a:gd name="connsiteY60" fmla="*/ 442365 h 3602353"/>
              <a:gd name="connsiteX61" fmla="*/ 6038692 w 11904055"/>
              <a:gd name="connsiteY61" fmla="*/ 921770 h 3602353"/>
              <a:gd name="connsiteX62" fmla="*/ 3989720 w 11904055"/>
              <a:gd name="connsiteY62" fmla="*/ 3602352 h 3602353"/>
              <a:gd name="connsiteX63" fmla="*/ 3227852 w 11904055"/>
              <a:gd name="connsiteY63" fmla="*/ 3602353 h 3602353"/>
              <a:gd name="connsiteX64" fmla="*/ 3233358 w 11904055"/>
              <a:gd name="connsiteY64" fmla="*/ 3509800 h 3602353"/>
              <a:gd name="connsiteX65" fmla="*/ 3292848 w 11904055"/>
              <a:gd name="connsiteY65" fmla="*/ 3387715 h 3602353"/>
              <a:gd name="connsiteX66" fmla="*/ 5495264 w 11904055"/>
              <a:gd name="connsiteY66" fmla="*/ 506388 h 3602353"/>
              <a:gd name="connsiteX67" fmla="*/ 5787281 w 11904055"/>
              <a:gd name="connsiteY67" fmla="*/ 372647 h 3602353"/>
              <a:gd name="connsiteX68" fmla="*/ 6896315 w 11904055"/>
              <a:gd name="connsiteY68" fmla="*/ 289347 h 3602353"/>
              <a:gd name="connsiteX69" fmla="*/ 7083704 w 11904055"/>
              <a:gd name="connsiteY69" fmla="*/ 359064 h 3602353"/>
              <a:gd name="connsiteX70" fmla="*/ 7147725 w 11904055"/>
              <a:gd name="connsiteY70" fmla="*/ 838469 h 3602353"/>
              <a:gd name="connsiteX71" fmla="*/ 5035081 w 11904055"/>
              <a:gd name="connsiteY71" fmla="*/ 3602353 h 3602353"/>
              <a:gd name="connsiteX72" fmla="*/ 4174147 w 11904055"/>
              <a:gd name="connsiteY72" fmla="*/ 3602352 h 3602353"/>
              <a:gd name="connsiteX73" fmla="*/ 6604298 w 11904055"/>
              <a:gd name="connsiteY73" fmla="*/ 423088 h 3602353"/>
              <a:gd name="connsiteX74" fmla="*/ 6896315 w 11904055"/>
              <a:gd name="connsiteY74" fmla="*/ 289347 h 3602353"/>
              <a:gd name="connsiteX75" fmla="*/ 8134781 w 11904055"/>
              <a:gd name="connsiteY75" fmla="*/ 587 h 3602353"/>
              <a:gd name="connsiteX76" fmla="*/ 8322169 w 11904055"/>
              <a:gd name="connsiteY76" fmla="*/ 70304 h 3602353"/>
              <a:gd name="connsiteX77" fmla="*/ 8386192 w 11904055"/>
              <a:gd name="connsiteY77" fmla="*/ 549710 h 3602353"/>
              <a:gd name="connsiteX78" fmla="*/ 6052827 w 11904055"/>
              <a:gd name="connsiteY78" fmla="*/ 3602352 h 3602353"/>
              <a:gd name="connsiteX79" fmla="*/ 5191892 w 11904055"/>
              <a:gd name="connsiteY79" fmla="*/ 3602352 h 3602353"/>
              <a:gd name="connsiteX80" fmla="*/ 7842765 w 11904055"/>
              <a:gd name="connsiteY80" fmla="*/ 134328 h 3602353"/>
              <a:gd name="connsiteX81" fmla="*/ 8134781 w 11904055"/>
              <a:gd name="connsiteY81" fmla="*/ 587 h 3602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</a:cxnLst>
            <a:rect l="l" t="t" r="r" b="b"/>
            <a:pathLst>
              <a:path w="11904055" h="3602353">
                <a:moveTo>
                  <a:pt x="11582341" y="2503750"/>
                </a:moveTo>
                <a:cubicBezTo>
                  <a:pt x="11648102" y="2507602"/>
                  <a:pt x="11713456" y="2530454"/>
                  <a:pt x="11769730" y="2573468"/>
                </a:cubicBezTo>
                <a:cubicBezTo>
                  <a:pt x="11919793" y="2688173"/>
                  <a:pt x="11948456" y="2902810"/>
                  <a:pt x="11833752" y="3052873"/>
                </a:cubicBezTo>
                <a:lnTo>
                  <a:pt x="11413744" y="3602352"/>
                </a:lnTo>
                <a:lnTo>
                  <a:pt x="10552808" y="3602352"/>
                </a:lnTo>
                <a:lnTo>
                  <a:pt x="11290325" y="2637490"/>
                </a:lnTo>
                <a:cubicBezTo>
                  <a:pt x="11362015" y="2543701"/>
                  <a:pt x="11472742" y="2497333"/>
                  <a:pt x="11582341" y="2503750"/>
                </a:cubicBezTo>
                <a:close/>
                <a:moveTo>
                  <a:pt x="10782012" y="2174396"/>
                </a:moveTo>
                <a:cubicBezTo>
                  <a:pt x="10847772" y="2178246"/>
                  <a:pt x="10913126" y="2201099"/>
                  <a:pt x="10969399" y="2244113"/>
                </a:cubicBezTo>
                <a:cubicBezTo>
                  <a:pt x="11119462" y="2358818"/>
                  <a:pt x="11148126" y="2573455"/>
                  <a:pt x="11033422" y="2723518"/>
                </a:cubicBezTo>
                <a:lnTo>
                  <a:pt x="10361662" y="3602352"/>
                </a:lnTo>
                <a:lnTo>
                  <a:pt x="9500727" y="3602352"/>
                </a:lnTo>
                <a:lnTo>
                  <a:pt x="10489995" y="2308135"/>
                </a:lnTo>
                <a:cubicBezTo>
                  <a:pt x="10561685" y="2214346"/>
                  <a:pt x="10672411" y="2167978"/>
                  <a:pt x="10782012" y="2174396"/>
                </a:cubicBezTo>
                <a:close/>
                <a:moveTo>
                  <a:pt x="1691966" y="1637118"/>
                </a:moveTo>
                <a:cubicBezTo>
                  <a:pt x="1757726" y="1640968"/>
                  <a:pt x="1823080" y="1663822"/>
                  <a:pt x="1879354" y="1706836"/>
                </a:cubicBezTo>
                <a:cubicBezTo>
                  <a:pt x="2029417" y="1821540"/>
                  <a:pt x="2058080" y="2036178"/>
                  <a:pt x="1943376" y="2186241"/>
                </a:cubicBezTo>
                <a:lnTo>
                  <a:pt x="860935" y="3602352"/>
                </a:lnTo>
                <a:lnTo>
                  <a:pt x="0" y="3602352"/>
                </a:lnTo>
                <a:lnTo>
                  <a:pt x="0" y="3602351"/>
                </a:lnTo>
                <a:lnTo>
                  <a:pt x="1399949" y="1770858"/>
                </a:lnTo>
                <a:cubicBezTo>
                  <a:pt x="1471639" y="1677069"/>
                  <a:pt x="1582366" y="1630701"/>
                  <a:pt x="1691966" y="1637118"/>
                </a:cubicBezTo>
                <a:close/>
                <a:moveTo>
                  <a:pt x="8108140" y="1412767"/>
                </a:moveTo>
                <a:cubicBezTo>
                  <a:pt x="8173900" y="1416618"/>
                  <a:pt x="8239254" y="1439471"/>
                  <a:pt x="8295528" y="1482484"/>
                </a:cubicBezTo>
                <a:cubicBezTo>
                  <a:pt x="8445591" y="1597188"/>
                  <a:pt x="8474254" y="1811827"/>
                  <a:pt x="8359550" y="1961890"/>
                </a:cubicBezTo>
                <a:lnTo>
                  <a:pt x="7105620" y="3602352"/>
                </a:lnTo>
                <a:lnTo>
                  <a:pt x="6244685" y="3602352"/>
                </a:lnTo>
                <a:lnTo>
                  <a:pt x="7816123" y="1546506"/>
                </a:lnTo>
                <a:cubicBezTo>
                  <a:pt x="7887814" y="1452716"/>
                  <a:pt x="7998540" y="1406349"/>
                  <a:pt x="8108140" y="1412767"/>
                </a:cubicBezTo>
                <a:close/>
                <a:moveTo>
                  <a:pt x="9385014" y="1161427"/>
                </a:moveTo>
                <a:cubicBezTo>
                  <a:pt x="9450774" y="1165277"/>
                  <a:pt x="9516128" y="1188130"/>
                  <a:pt x="9572402" y="1231145"/>
                </a:cubicBezTo>
                <a:cubicBezTo>
                  <a:pt x="9722465" y="1345849"/>
                  <a:pt x="9751129" y="1560486"/>
                  <a:pt x="9636423" y="1710549"/>
                </a:cubicBezTo>
                <a:lnTo>
                  <a:pt x="8190375" y="3602352"/>
                </a:lnTo>
                <a:lnTo>
                  <a:pt x="7329441" y="3602352"/>
                </a:lnTo>
                <a:lnTo>
                  <a:pt x="9092997" y="1295167"/>
                </a:lnTo>
                <a:cubicBezTo>
                  <a:pt x="9164687" y="1201377"/>
                  <a:pt x="9275414" y="1155009"/>
                  <a:pt x="9385014" y="1161427"/>
                </a:cubicBezTo>
                <a:close/>
                <a:moveTo>
                  <a:pt x="3104652" y="1140248"/>
                </a:moveTo>
                <a:cubicBezTo>
                  <a:pt x="3170412" y="1144098"/>
                  <a:pt x="3235766" y="1166952"/>
                  <a:pt x="3292040" y="1209966"/>
                </a:cubicBezTo>
                <a:cubicBezTo>
                  <a:pt x="3442103" y="1324671"/>
                  <a:pt x="3470767" y="1539308"/>
                  <a:pt x="3356063" y="1689371"/>
                </a:cubicBezTo>
                <a:lnTo>
                  <a:pt x="1893826" y="3602352"/>
                </a:lnTo>
                <a:lnTo>
                  <a:pt x="1032889" y="3602352"/>
                </a:lnTo>
                <a:lnTo>
                  <a:pt x="2812635" y="1273988"/>
                </a:lnTo>
                <a:cubicBezTo>
                  <a:pt x="2884326" y="1180199"/>
                  <a:pt x="2995052" y="1133831"/>
                  <a:pt x="3104652" y="1140248"/>
                </a:cubicBezTo>
                <a:close/>
                <a:moveTo>
                  <a:pt x="10527184" y="1087492"/>
                </a:moveTo>
                <a:cubicBezTo>
                  <a:pt x="10592944" y="1091342"/>
                  <a:pt x="10658298" y="1114195"/>
                  <a:pt x="10714572" y="1157209"/>
                </a:cubicBezTo>
                <a:cubicBezTo>
                  <a:pt x="10864635" y="1271913"/>
                  <a:pt x="10893299" y="1486551"/>
                  <a:pt x="10778593" y="1636614"/>
                </a:cubicBezTo>
                <a:lnTo>
                  <a:pt x="9276031" y="3602352"/>
                </a:lnTo>
                <a:lnTo>
                  <a:pt x="8415095" y="3602352"/>
                </a:lnTo>
                <a:lnTo>
                  <a:pt x="10235167" y="1221231"/>
                </a:lnTo>
                <a:cubicBezTo>
                  <a:pt x="10306857" y="1127442"/>
                  <a:pt x="10417583" y="1081074"/>
                  <a:pt x="10527184" y="1087492"/>
                </a:cubicBezTo>
                <a:close/>
                <a:moveTo>
                  <a:pt x="4425492" y="821528"/>
                </a:moveTo>
                <a:cubicBezTo>
                  <a:pt x="4491251" y="825379"/>
                  <a:pt x="4556607" y="848231"/>
                  <a:pt x="4612880" y="891246"/>
                </a:cubicBezTo>
                <a:cubicBezTo>
                  <a:pt x="4762943" y="1005950"/>
                  <a:pt x="4791607" y="1220588"/>
                  <a:pt x="4676903" y="1370650"/>
                </a:cubicBezTo>
                <a:lnTo>
                  <a:pt x="2971045" y="3602352"/>
                </a:lnTo>
                <a:lnTo>
                  <a:pt x="2228075" y="3602352"/>
                </a:lnTo>
                <a:lnTo>
                  <a:pt x="2235176" y="3482988"/>
                </a:lnTo>
                <a:cubicBezTo>
                  <a:pt x="2246274" y="3439971"/>
                  <a:pt x="2265990" y="3398420"/>
                  <a:pt x="2294666" y="3360904"/>
                </a:cubicBezTo>
                <a:lnTo>
                  <a:pt x="4133476" y="955268"/>
                </a:lnTo>
                <a:cubicBezTo>
                  <a:pt x="4205166" y="861479"/>
                  <a:pt x="4315892" y="815111"/>
                  <a:pt x="4425492" y="821528"/>
                </a:cubicBezTo>
                <a:close/>
                <a:moveTo>
                  <a:pt x="5787281" y="372647"/>
                </a:moveTo>
                <a:cubicBezTo>
                  <a:pt x="5853041" y="376498"/>
                  <a:pt x="5918396" y="399351"/>
                  <a:pt x="5974669" y="442365"/>
                </a:cubicBezTo>
                <a:cubicBezTo>
                  <a:pt x="6124732" y="557070"/>
                  <a:pt x="6153396" y="771707"/>
                  <a:pt x="6038692" y="921770"/>
                </a:cubicBezTo>
                <a:lnTo>
                  <a:pt x="3989720" y="3602352"/>
                </a:lnTo>
                <a:lnTo>
                  <a:pt x="3227852" y="3602353"/>
                </a:lnTo>
                <a:lnTo>
                  <a:pt x="3233358" y="3509800"/>
                </a:lnTo>
                <a:cubicBezTo>
                  <a:pt x="3244456" y="3466782"/>
                  <a:pt x="3264173" y="3425231"/>
                  <a:pt x="3292848" y="3387715"/>
                </a:cubicBezTo>
                <a:lnTo>
                  <a:pt x="5495264" y="506388"/>
                </a:lnTo>
                <a:cubicBezTo>
                  <a:pt x="5566956" y="412598"/>
                  <a:pt x="5677682" y="366230"/>
                  <a:pt x="5787281" y="372647"/>
                </a:cubicBezTo>
                <a:close/>
                <a:moveTo>
                  <a:pt x="6896315" y="289347"/>
                </a:moveTo>
                <a:cubicBezTo>
                  <a:pt x="6962075" y="293197"/>
                  <a:pt x="7027430" y="316050"/>
                  <a:pt x="7083704" y="359064"/>
                </a:cubicBezTo>
                <a:cubicBezTo>
                  <a:pt x="7233766" y="473768"/>
                  <a:pt x="7262430" y="688406"/>
                  <a:pt x="7147725" y="838469"/>
                </a:cubicBezTo>
                <a:lnTo>
                  <a:pt x="5035081" y="3602353"/>
                </a:lnTo>
                <a:lnTo>
                  <a:pt x="4174147" y="3602352"/>
                </a:lnTo>
                <a:lnTo>
                  <a:pt x="6604298" y="423088"/>
                </a:lnTo>
                <a:cubicBezTo>
                  <a:pt x="6675989" y="329298"/>
                  <a:pt x="6786715" y="282930"/>
                  <a:pt x="6896315" y="289347"/>
                </a:cubicBezTo>
                <a:close/>
                <a:moveTo>
                  <a:pt x="8134781" y="587"/>
                </a:moveTo>
                <a:cubicBezTo>
                  <a:pt x="8200542" y="4437"/>
                  <a:pt x="8265896" y="27291"/>
                  <a:pt x="8322169" y="70304"/>
                </a:cubicBezTo>
                <a:cubicBezTo>
                  <a:pt x="8472232" y="185009"/>
                  <a:pt x="8500896" y="399647"/>
                  <a:pt x="8386192" y="549710"/>
                </a:cubicBezTo>
                <a:lnTo>
                  <a:pt x="6052827" y="3602352"/>
                </a:lnTo>
                <a:lnTo>
                  <a:pt x="5191892" y="3602352"/>
                </a:lnTo>
                <a:lnTo>
                  <a:pt x="7842765" y="134328"/>
                </a:lnTo>
                <a:cubicBezTo>
                  <a:pt x="7914455" y="40538"/>
                  <a:pt x="8025182" y="-5830"/>
                  <a:pt x="8134781" y="58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7761999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5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E69FBFC8-EC0E-4E14-905F-2E4D84D4D4BA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그림 개체 틀 8">
            <a:extLst>
              <a:ext uri="{FF2B5EF4-FFF2-40B4-BE49-F238E27FC236}">
                <a16:creationId xmlns:a16="http://schemas.microsoft.com/office/drawing/2014/main" id="{AAF3D6DC-4A0E-4BCA-9639-615F1AC5895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35726" y="642257"/>
            <a:ext cx="10920548" cy="5573486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883147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7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5">
            <a:extLst>
              <a:ext uri="{FF2B5EF4-FFF2-40B4-BE49-F238E27FC236}">
                <a16:creationId xmlns:a16="http://schemas.microsoft.com/office/drawing/2014/main" id="{67539AF6-5D49-44B8-BBE5-89EA831A4873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2038350" y="0"/>
            <a:ext cx="405765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DAB0763-12DF-41B9-B692-22FB8DB24B15}"/>
              </a:ext>
            </a:extLst>
          </p:cNvPr>
          <p:cNvSpPr/>
          <p:nvPr userDrawn="1"/>
        </p:nvSpPr>
        <p:spPr>
          <a:xfrm>
            <a:off x="0" y="0"/>
            <a:ext cx="203835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90049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slide layout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217E40D-B216-4710-BD18-207E86DC4C8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333" y="-299340"/>
            <a:ext cx="11391334" cy="7456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00941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8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661852" y="653142"/>
            <a:ext cx="4454434" cy="169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9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3705502" y="2576900"/>
            <a:ext cx="4454434" cy="169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9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  <p:sp>
        <p:nvSpPr>
          <p:cNvPr id="4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2183677" y="4500658"/>
            <a:ext cx="4454434" cy="169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9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348778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5077366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11617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368786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39143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61931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075764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45273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tyle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07361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5819275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45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4" r:id="rId9"/>
    <p:sldLayoutId id="2147483685" r:id="rId10"/>
    <p:sldLayoutId id="2147483686" r:id="rId11"/>
    <p:sldLayoutId id="2147483687" r:id="rId12"/>
    <p:sldLayoutId id="2147483688" r:id="rId13"/>
    <p:sldLayoutId id="2147483689" r:id="rId14"/>
    <p:sldLayoutId id="2147483690" r:id="rId15"/>
    <p:sldLayoutId id="2147483691" r:id="rId16"/>
    <p:sldLayoutId id="2147483692" r:id="rId17"/>
    <p:sldLayoutId id="2147483695" r:id="rId18"/>
    <p:sldLayoutId id="2147483696" r:id="rId19"/>
    <p:sldLayoutId id="2147483697" r:id="rId20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28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comments" Target="../comments/comment1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Relationship Id="rId5" Type="http://schemas.openxmlformats.org/officeDocument/2006/relationships/image" Target="../media/image35.png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image" Target="../media/image15.png"/><Relationship Id="rId5" Type="http://schemas.openxmlformats.org/officeDocument/2006/relationships/image" Target="../media/image36.png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jpg"/><Relationship Id="rId4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.xml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.xm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3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19.xml"/><Relationship Id="rId1" Type="http://schemas.openxmlformats.org/officeDocument/2006/relationships/tags" Target="../tags/tag1.xml"/><Relationship Id="rId5" Type="http://schemas.openxmlformats.org/officeDocument/2006/relationships/slide" Target="slide7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slideLayout" Target="../slideLayouts/slideLayout20.xml"/><Relationship Id="rId1" Type="http://schemas.openxmlformats.org/officeDocument/2006/relationships/tags" Target="../tags/tag2.xml"/><Relationship Id="rId4" Type="http://schemas.openxmlformats.org/officeDocument/2006/relationships/image" Target="../media/image21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13" Type="http://schemas.openxmlformats.org/officeDocument/2006/relationships/image" Target="../media/image27.png"/><Relationship Id="rId3" Type="http://schemas.openxmlformats.org/officeDocument/2006/relationships/customXml" Target="../ink/ink1.xml"/><Relationship Id="rId7" Type="http://schemas.openxmlformats.org/officeDocument/2006/relationships/image" Target="../media/image24.png"/><Relationship Id="rId12" Type="http://schemas.openxmlformats.org/officeDocument/2006/relationships/customXml" Target="../ink/ink6.xml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0.xml"/><Relationship Id="rId6" Type="http://schemas.openxmlformats.org/officeDocument/2006/relationships/customXml" Target="../ink/ink3.xml"/><Relationship Id="rId11" Type="http://schemas.openxmlformats.org/officeDocument/2006/relationships/image" Target="../media/image26.png"/><Relationship Id="rId5" Type="http://schemas.openxmlformats.org/officeDocument/2006/relationships/customXml" Target="../ink/ink2.xml"/><Relationship Id="rId10" Type="http://schemas.openxmlformats.org/officeDocument/2006/relationships/customXml" Target="../ink/ink5.xml"/><Relationship Id="rId4" Type="http://schemas.openxmlformats.org/officeDocument/2006/relationships/image" Target="../media/image23.png"/><Relationship Id="rId9" Type="http://schemas.openxmlformats.org/officeDocument/2006/relationships/image" Target="../media/image25.png"/><Relationship Id="rId14" Type="http://schemas.openxmlformats.org/officeDocument/2006/relationships/image" Target="../media/image2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C221F751-3C5B-4561-AD14-8637C5B66736}"/>
              </a:ext>
            </a:extLst>
          </p:cNvPr>
          <p:cNvSpPr txBox="1"/>
          <p:nvPr/>
        </p:nvSpPr>
        <p:spPr>
          <a:xfrm>
            <a:off x="528905" y="2286927"/>
            <a:ext cx="6660056" cy="286232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6000" b="1" dirty="0">
                <a:solidFill>
                  <a:schemeClr val="bg1"/>
                </a:solidFill>
                <a:cs typeface="Arial" pitchFamily="34" charset="0"/>
              </a:rPr>
              <a:t>Lead &amp; </a:t>
            </a:r>
          </a:p>
          <a:p>
            <a:r>
              <a:rPr lang="en-US" sz="6000" b="1" dirty="0">
                <a:solidFill>
                  <a:schemeClr val="bg1"/>
                </a:solidFill>
                <a:cs typeface="Arial" pitchFamily="34" charset="0"/>
              </a:rPr>
              <a:t>Opportunity </a:t>
            </a:r>
          </a:p>
          <a:p>
            <a:r>
              <a:rPr lang="en-US" sz="6000" b="1" dirty="0">
                <a:solidFill>
                  <a:schemeClr val="bg1"/>
                </a:solidFill>
                <a:cs typeface="Arial" pitchFamily="34" charset="0"/>
              </a:rPr>
              <a:t>Scoring</a:t>
            </a:r>
            <a:endParaRPr lang="ko-KR" altLang="en-US" sz="6000" b="1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8" name="图片 7" descr="A close up of a logo&#10;&#10;Description automatically generated">
            <a:extLst>
              <a:ext uri="{FF2B5EF4-FFF2-40B4-BE49-F238E27FC236}">
                <a16:creationId xmlns:a16="http://schemas.microsoft.com/office/drawing/2014/main" id="{08B0D4C7-8028-8B43-8ECF-73881C9DBD4D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2645" y="1708751"/>
            <a:ext cx="3415413" cy="344267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219144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4F179B93-2F6F-D449-B396-0A52404D83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2610"/>
            <a:ext cx="12192000" cy="5715580"/>
          </a:xfrm>
          <a:prstGeom prst="rect">
            <a:avLst/>
          </a:prstGeom>
        </p:spPr>
      </p:pic>
      <p:sp>
        <p:nvSpPr>
          <p:cNvPr id="4" name="Right Arrow 3">
            <a:extLst>
              <a:ext uri="{FF2B5EF4-FFF2-40B4-BE49-F238E27FC236}">
                <a16:creationId xmlns:a16="http://schemas.microsoft.com/office/drawing/2014/main" id="{39154FDF-CF5E-A847-8E3F-FCEC05E9FE97}"/>
              </a:ext>
            </a:extLst>
          </p:cNvPr>
          <p:cNvSpPr/>
          <p:nvPr/>
        </p:nvSpPr>
        <p:spPr>
          <a:xfrm>
            <a:off x="2629624" y="717877"/>
            <a:ext cx="472806" cy="164206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20C04402-DA61-EE44-9B19-353929F7694E}"/>
              </a:ext>
            </a:extLst>
          </p:cNvPr>
          <p:cNvSpPr/>
          <p:nvPr/>
        </p:nvSpPr>
        <p:spPr>
          <a:xfrm>
            <a:off x="2629623" y="1093144"/>
            <a:ext cx="472807" cy="164206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1DB6160B-EB97-9F4F-956B-A24AF383E71C}"/>
              </a:ext>
            </a:extLst>
          </p:cNvPr>
          <p:cNvSpPr/>
          <p:nvPr/>
        </p:nvSpPr>
        <p:spPr>
          <a:xfrm>
            <a:off x="2629623" y="1400163"/>
            <a:ext cx="472807" cy="164206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1556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waterfall chart&#10;&#10;Description automatically generated">
            <a:extLst>
              <a:ext uri="{FF2B5EF4-FFF2-40B4-BE49-F238E27FC236}">
                <a16:creationId xmlns:a16="http://schemas.microsoft.com/office/drawing/2014/main" id="{E6D5CFEF-97F0-5540-A1C0-E38522AE6EE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75"/>
          <a:stretch/>
        </p:blipFill>
        <p:spPr>
          <a:xfrm>
            <a:off x="892146" y="856790"/>
            <a:ext cx="10213662" cy="552768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0928F5C-A279-7247-8286-0D3E01643732}"/>
              </a:ext>
            </a:extLst>
          </p:cNvPr>
          <p:cNvSpPr/>
          <p:nvPr/>
        </p:nvSpPr>
        <p:spPr>
          <a:xfrm>
            <a:off x="129048" y="0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Industry: </a:t>
            </a:r>
          </a:p>
          <a:p>
            <a:r>
              <a:rPr lang="en-US" dirty="0"/>
              <a:t> </a:t>
            </a:r>
            <a:r>
              <a:rPr lang="en-US" sz="1100" dirty="0"/>
              <a:t>AVG: 29%</a:t>
            </a:r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D645BB9E-AD6B-D744-AEA6-E2576E532A1E}"/>
              </a:ext>
            </a:extLst>
          </p:cNvPr>
          <p:cNvSpPr/>
          <p:nvPr/>
        </p:nvSpPr>
        <p:spPr>
          <a:xfrm>
            <a:off x="1931357" y="864494"/>
            <a:ext cx="587829" cy="192892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08B578F-BFFB-4A44-91A2-970D1EE96C6D}"/>
              </a:ext>
            </a:extLst>
          </p:cNvPr>
          <p:cNvSpPr/>
          <p:nvPr/>
        </p:nvSpPr>
        <p:spPr>
          <a:xfrm>
            <a:off x="7703701" y="602874"/>
            <a:ext cx="1085554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>
                <a:solidFill>
                  <a:srgbClr val="FF0000"/>
                </a:solidFill>
              </a:rPr>
              <a:t>43% converted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D65DEBC-9953-1B42-972D-A9DFAB66E5D1}"/>
              </a:ext>
            </a:extLst>
          </p:cNvPr>
          <p:cNvSpPr/>
          <p:nvPr/>
        </p:nvSpPr>
        <p:spPr>
          <a:xfrm>
            <a:off x="4724329" y="1627805"/>
            <a:ext cx="1085554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>
                <a:solidFill>
                  <a:srgbClr val="FF0000"/>
                </a:solidFill>
              </a:rPr>
              <a:t>53% converted</a:t>
            </a:r>
            <a:endParaRPr lang="en-US" sz="1050" dirty="0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51949A23-236D-144A-92CB-71D313678253}"/>
              </a:ext>
            </a:extLst>
          </p:cNvPr>
          <p:cNvSpPr/>
          <p:nvPr/>
        </p:nvSpPr>
        <p:spPr>
          <a:xfrm>
            <a:off x="1931357" y="1742167"/>
            <a:ext cx="587829" cy="192892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6F2663D-E183-B043-97C1-4F3EFF936ED0}"/>
              </a:ext>
            </a:extLst>
          </p:cNvPr>
          <p:cNvSpPr/>
          <p:nvPr/>
        </p:nvSpPr>
        <p:spPr>
          <a:xfrm>
            <a:off x="3929178" y="2135637"/>
            <a:ext cx="1267169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rgbClr val="FF0000"/>
                </a:solidFill>
              </a:rPr>
              <a:t>18% converted</a:t>
            </a:r>
            <a:endParaRPr lang="en-US" sz="1050" dirty="0"/>
          </a:p>
        </p:txBody>
      </p:sp>
      <p:pic>
        <p:nvPicPr>
          <p:cNvPr id="15" name="Graphic 14" descr="Angry face with solid fill">
            <a:extLst>
              <a:ext uri="{FF2B5EF4-FFF2-40B4-BE49-F238E27FC236}">
                <a16:creationId xmlns:a16="http://schemas.microsoft.com/office/drawing/2014/main" id="{D704F64A-CD47-8346-BAFD-064211E4BC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0225" y="1964309"/>
            <a:ext cx="646331" cy="646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7810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46663" y="879632"/>
            <a:ext cx="5794125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AU" sz="5400"/>
              <a:t>Added Features</a:t>
            </a:r>
            <a:endParaRPr lang="en-US" altLang="ko-KR" sz="5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D740BF-8CE8-E84C-A528-3C6D1F5A2851}"/>
              </a:ext>
            </a:extLst>
          </p:cNvPr>
          <p:cNvSpPr txBox="1"/>
          <p:nvPr/>
        </p:nvSpPr>
        <p:spPr>
          <a:xfrm>
            <a:off x="181080" y="2904221"/>
            <a:ext cx="561012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Our own features:</a:t>
            </a:r>
          </a:p>
          <a:p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i="1" dirty="0"/>
              <a:t>RN</a:t>
            </a:r>
          </a:p>
          <a:p>
            <a:r>
              <a:rPr lang="en-AU" dirty="0"/>
              <a:t>The total number of opportunities created with the same account.</a:t>
            </a:r>
            <a:endParaRPr lang="en-US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i="1" dirty="0" err="1"/>
              <a:t>F_won_before</a:t>
            </a:r>
            <a:endParaRPr lang="en-US" b="1" i="1" dirty="0"/>
          </a:p>
          <a:p>
            <a:r>
              <a:rPr lang="en-AU" dirty="0"/>
              <a:t>If a previous opportunity has been won with this account before.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i="1" dirty="0"/>
              <a:t>Days </a:t>
            </a:r>
          </a:p>
          <a:p>
            <a:r>
              <a:rPr lang="en-US" dirty="0"/>
              <a:t>Number of days between closed date and created date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4292674-8714-6449-B1F7-CC9069D68B02}"/>
              </a:ext>
            </a:extLst>
          </p:cNvPr>
          <p:cNvSpPr txBox="1"/>
          <p:nvPr/>
        </p:nvSpPr>
        <p:spPr>
          <a:xfrm>
            <a:off x="4149090" y="3703320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B3C5A47B-B983-1348-8FE8-C77CADA629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081" y="879632"/>
            <a:ext cx="1265582" cy="126558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27AA7A4-E247-AC4A-9E8E-820C891A9714}"/>
              </a:ext>
            </a:extLst>
          </p:cNvPr>
          <p:cNvSpPr/>
          <p:nvPr/>
        </p:nvSpPr>
        <p:spPr>
          <a:xfrm>
            <a:off x="5910943" y="2904221"/>
            <a:ext cx="6281057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Cross features:</a:t>
            </a:r>
          </a:p>
          <a:p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i="1" dirty="0" err="1"/>
              <a:t>Opportunity_industry</a:t>
            </a:r>
            <a:endParaRPr lang="en-US" b="1" i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i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i="1" dirty="0" err="1"/>
              <a:t>Faculty_opportunity</a:t>
            </a:r>
            <a:endParaRPr lang="en-US" b="1" i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i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i="1" dirty="0" err="1"/>
              <a:t>Opportunity_business</a:t>
            </a:r>
            <a:endParaRPr lang="en-US" b="1" i="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396E4AA-A863-5547-A742-3768A7ABCECF}"/>
              </a:ext>
            </a:extLst>
          </p:cNvPr>
          <p:cNvSpPr/>
          <p:nvPr/>
        </p:nvSpPr>
        <p:spPr>
          <a:xfrm>
            <a:off x="5556738" y="5378203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 marL="171450" indent="-1714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00B0F0"/>
                </a:solidFill>
                <a:latin typeface="Arial" panose="020B0604020202020204" pitchFamily="34" charset="0"/>
              </a:rPr>
              <a:t>Dataset 1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: Base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accent6"/>
                </a:solidFill>
                <a:latin typeface="Arial" panose="020B0604020202020204" pitchFamily="34" charset="0"/>
              </a:rPr>
              <a:t>Dataset 2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: Base + special-features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FFC000"/>
                </a:solidFill>
                <a:latin typeface="Arial" panose="020B0604020202020204" pitchFamily="34" charset="0"/>
              </a:rPr>
              <a:t>Dataset 3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: Base + cross-features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</a:rPr>
              <a:t>Dataset 4</a:t>
            </a:r>
            <a:r>
              <a:rPr lang="en-US" dirty="0">
                <a:latin typeface="Arial" panose="020B0604020202020204" pitchFamily="34" charset="0"/>
              </a:rPr>
              <a:t>: Base + 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special-features</a:t>
            </a:r>
            <a:r>
              <a:rPr lang="en-US" dirty="0">
                <a:latin typeface="Arial" panose="020B0604020202020204" pitchFamily="34" charset="0"/>
              </a:rPr>
              <a:t> + cross-features</a:t>
            </a:r>
            <a:endParaRPr lang="en-US" dirty="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2699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46663" y="879632"/>
            <a:ext cx="5794125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AU" sz="5400" dirty="0"/>
              <a:t>Balancing Data</a:t>
            </a:r>
            <a:endParaRPr lang="en-US" altLang="ko-KR" sz="5400" dirty="0">
              <a:solidFill>
                <a:schemeClr val="bg1"/>
              </a:solidFill>
              <a:cs typeface="Arial" pitchFamily="34" charset="0"/>
            </a:endParaRPr>
          </a:p>
        </p:txBody>
      </p:sp>
      <p:graphicFrame>
        <p:nvGraphicFramePr>
          <p:cNvPr id="28" name="Chart 27">
            <a:extLst>
              <a:ext uri="{FF2B5EF4-FFF2-40B4-BE49-F238E27FC236}">
                <a16:creationId xmlns:a16="http://schemas.microsoft.com/office/drawing/2014/main" id="{785C5620-74C4-9C49-A53D-6A97C0150196}"/>
              </a:ext>
            </a:extLst>
          </p:cNvPr>
          <p:cNvGraphicFramePr/>
          <p:nvPr/>
        </p:nvGraphicFramePr>
        <p:xfrm>
          <a:off x="4599184" y="2994660"/>
          <a:ext cx="3278735" cy="32689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7" name="Chart 16">
            <a:extLst>
              <a:ext uri="{FF2B5EF4-FFF2-40B4-BE49-F238E27FC236}">
                <a16:creationId xmlns:a16="http://schemas.microsoft.com/office/drawing/2014/main" id="{1939253D-8257-E340-83D0-E5F89997AF12}"/>
              </a:ext>
            </a:extLst>
          </p:cNvPr>
          <p:cNvGraphicFramePr/>
          <p:nvPr/>
        </p:nvGraphicFramePr>
        <p:xfrm>
          <a:off x="377190" y="2994660"/>
          <a:ext cx="3278735" cy="32689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0" name="Right Arrow 9">
            <a:extLst>
              <a:ext uri="{FF2B5EF4-FFF2-40B4-BE49-F238E27FC236}">
                <a16:creationId xmlns:a16="http://schemas.microsoft.com/office/drawing/2014/main" id="{481206DF-AE72-B14F-A528-BBAB4F40557C}"/>
              </a:ext>
            </a:extLst>
          </p:cNvPr>
          <p:cNvSpPr/>
          <p:nvPr/>
        </p:nvSpPr>
        <p:spPr>
          <a:xfrm>
            <a:off x="3752295" y="4315035"/>
            <a:ext cx="750519" cy="502276"/>
          </a:xfrm>
          <a:prstGeom prst="rightArrow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40967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8" grpId="0">
        <p:bldAsOne/>
      </p:bldGraphic>
      <p:bldP spid="1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46663" y="879632"/>
            <a:ext cx="7005675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cs typeface="Arial" pitchFamily="34" charset="0"/>
              </a:rPr>
              <a:t>Classification Models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6576556-320B-654F-9F5C-7EA58B0E74E5}"/>
              </a:ext>
            </a:extLst>
          </p:cNvPr>
          <p:cNvGrpSpPr/>
          <p:nvPr/>
        </p:nvGrpSpPr>
        <p:grpSpPr>
          <a:xfrm>
            <a:off x="563886" y="2864196"/>
            <a:ext cx="7714798" cy="2604449"/>
            <a:chOff x="1032934" y="3149601"/>
            <a:chExt cx="7681859" cy="2604449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7BD1BA9-F1D1-8C44-A1C4-00C39FCDA99D}"/>
                </a:ext>
              </a:extLst>
            </p:cNvPr>
            <p:cNvSpPr/>
            <p:nvPr/>
          </p:nvSpPr>
          <p:spPr>
            <a:xfrm>
              <a:off x="3457172" y="3826110"/>
              <a:ext cx="2950908" cy="118533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Binary Classification Model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F233657-FF86-8D47-BBF9-CBFD762BF09E}"/>
                </a:ext>
              </a:extLst>
            </p:cNvPr>
            <p:cNvSpPr/>
            <p:nvPr/>
          </p:nvSpPr>
          <p:spPr>
            <a:xfrm>
              <a:off x="6970658" y="3149601"/>
              <a:ext cx="1744135" cy="971562"/>
            </a:xfrm>
            <a:prstGeom prst="rect">
              <a:avLst/>
            </a:prstGeom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Successful</a:t>
              </a:r>
            </a:p>
            <a:p>
              <a:pPr algn="ctr"/>
              <a:r>
                <a:rPr lang="en-US" dirty="0"/>
                <a:t>(Positive)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E106EF0-00F2-A843-8BCC-AF44147D141A}"/>
                </a:ext>
              </a:extLst>
            </p:cNvPr>
            <p:cNvSpPr/>
            <p:nvPr/>
          </p:nvSpPr>
          <p:spPr>
            <a:xfrm>
              <a:off x="6955391" y="4839650"/>
              <a:ext cx="1744135" cy="914400"/>
            </a:xfrm>
            <a:prstGeom prst="rect">
              <a:avLst/>
            </a:prstGeom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 anchorCtr="0"/>
            <a:lstStyle/>
            <a:p>
              <a:pPr algn="ctr"/>
              <a:r>
                <a:rPr lang="en-US" dirty="0"/>
                <a:t>Unsuccessful</a:t>
              </a:r>
            </a:p>
            <a:p>
              <a:pPr algn="ctr"/>
              <a:r>
                <a:rPr lang="en-US" dirty="0"/>
                <a:t>(Negative)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32B507C-57CB-2042-B4F5-4C119F5B1C43}"/>
                </a:ext>
              </a:extLst>
            </p:cNvPr>
            <p:cNvSpPr/>
            <p:nvPr/>
          </p:nvSpPr>
          <p:spPr>
            <a:xfrm>
              <a:off x="1032934" y="3398955"/>
              <a:ext cx="2195688" cy="2039645"/>
            </a:xfrm>
            <a:prstGeom prst="ellipse">
              <a:avLst/>
            </a:prstGeom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Population of Opportunities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9DB3AF68-D74F-414C-B8C9-0707B500B390}"/>
                </a:ext>
              </a:extLst>
            </p:cNvPr>
            <p:cNvCxnSpPr>
              <a:cxnSpLocks/>
              <a:stCxn id="5" idx="3"/>
              <a:endCxn id="7" idx="1"/>
            </p:cNvCxnSpPr>
            <p:nvPr/>
          </p:nvCxnSpPr>
          <p:spPr>
            <a:xfrm flipV="1">
              <a:off x="6408080" y="3635382"/>
              <a:ext cx="562578" cy="783395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0BBF2290-CE2A-0F49-9C72-B6BE2CE069C4}"/>
                </a:ext>
              </a:extLst>
            </p:cNvPr>
            <p:cNvCxnSpPr>
              <a:cxnSpLocks/>
              <a:stCxn id="5" idx="3"/>
              <a:endCxn id="8" idx="1"/>
            </p:cNvCxnSpPr>
            <p:nvPr/>
          </p:nvCxnSpPr>
          <p:spPr>
            <a:xfrm>
              <a:off x="6408080" y="4418777"/>
              <a:ext cx="547311" cy="878073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74BEE3DE-5E5B-AA44-9847-C88718358E09}"/>
                </a:ext>
              </a:extLst>
            </p:cNvPr>
            <p:cNvCxnSpPr>
              <a:cxnSpLocks/>
              <a:stCxn id="9" idx="6"/>
              <a:endCxn id="5" idx="1"/>
            </p:cNvCxnSpPr>
            <p:nvPr/>
          </p:nvCxnSpPr>
          <p:spPr>
            <a:xfrm flipV="1">
              <a:off x="3228622" y="4418777"/>
              <a:ext cx="228550" cy="1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A2116C2A-B8D0-8A42-840F-2BF5FEDE06DE}"/>
              </a:ext>
            </a:extLst>
          </p:cNvPr>
          <p:cNvSpPr txBox="1"/>
          <p:nvPr/>
        </p:nvSpPr>
        <p:spPr>
          <a:xfrm>
            <a:off x="3030513" y="4972393"/>
            <a:ext cx="305090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Logistic Regression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Support Vector Machines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Random Forest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Deep Neural Network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7205283-68EC-6344-9920-7666D2F461E7}"/>
              </a:ext>
            </a:extLst>
          </p:cNvPr>
          <p:cNvGrpSpPr/>
          <p:nvPr/>
        </p:nvGrpSpPr>
        <p:grpSpPr>
          <a:xfrm>
            <a:off x="5058961" y="5850464"/>
            <a:ext cx="6786753" cy="2022265"/>
            <a:chOff x="3725217" y="3381910"/>
            <a:chExt cx="6786753" cy="2022265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321075DC-48A7-CA4F-919D-3A8564484B40}"/>
                </a:ext>
              </a:extLst>
            </p:cNvPr>
            <p:cNvGrpSpPr/>
            <p:nvPr/>
          </p:nvGrpSpPr>
          <p:grpSpPr>
            <a:xfrm>
              <a:off x="3725217" y="3381910"/>
              <a:ext cx="6786753" cy="2022265"/>
              <a:chOff x="3039417" y="4377023"/>
              <a:chExt cx="6786753" cy="2022265"/>
            </a:xfrm>
          </p:grpSpPr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F898A889-3513-BB4B-8934-607F83FAAB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439678" y="4377023"/>
                <a:ext cx="3386492" cy="2022265"/>
              </a:xfrm>
              <a:prstGeom prst="rect">
                <a:avLst/>
              </a:prstGeom>
            </p:spPr>
          </p:pic>
          <p:pic>
            <p:nvPicPr>
              <p:cNvPr id="18" name="Picture 2" descr="Tensorflow Precision / Recall / F1 score and Confusion matrix - Stack  Overflow">
                <a:extLst>
                  <a:ext uri="{FF2B5EF4-FFF2-40B4-BE49-F238E27FC236}">
                    <a16:creationId xmlns:a16="http://schemas.microsoft.com/office/drawing/2014/main" id="{DC50DE8E-2D73-BA48-9ED1-39223943F40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39351"/>
              <a:stretch/>
            </p:blipFill>
            <p:spPr bwMode="auto">
              <a:xfrm>
                <a:off x="3039417" y="5001010"/>
                <a:ext cx="2608616" cy="131515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5" name="Picture 2" descr="Tensorflow Precision / Recall / F1 score and Confusion matrix - Stack  Overflow">
              <a:extLst>
                <a:ext uri="{FF2B5EF4-FFF2-40B4-BE49-F238E27FC236}">
                  <a16:creationId xmlns:a16="http://schemas.microsoft.com/office/drawing/2014/main" id="{04FDF112-ACE6-4C4A-B41E-687B32B0AD7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0848" b="17823"/>
            <a:stretch/>
          </p:blipFill>
          <p:spPr bwMode="auto">
            <a:xfrm>
              <a:off x="3725217" y="3543378"/>
              <a:ext cx="2608616" cy="4625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238027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B93B233-7F82-F448-A57C-2D5BAF6640B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23461" y="348364"/>
            <a:ext cx="9945078" cy="707887"/>
          </a:xfrm>
        </p:spPr>
        <p:txBody>
          <a:bodyPr/>
          <a:lstStyle/>
          <a:p>
            <a:r>
              <a:rPr lang="en-US" dirty="0"/>
              <a:t>Logistic Regression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281A8EE-FF2E-024E-BC37-E489F77B8737}"/>
              </a:ext>
            </a:extLst>
          </p:cNvPr>
          <p:cNvGrpSpPr/>
          <p:nvPr/>
        </p:nvGrpSpPr>
        <p:grpSpPr>
          <a:xfrm>
            <a:off x="502242" y="1379417"/>
            <a:ext cx="6577106" cy="1508105"/>
            <a:chOff x="5529030" y="860119"/>
            <a:chExt cx="4467593" cy="1508105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E655C98-24CF-6543-853B-3BF3CFEBD17E}"/>
                </a:ext>
              </a:extLst>
            </p:cNvPr>
            <p:cNvSpPr txBox="1"/>
            <p:nvPr/>
          </p:nvSpPr>
          <p:spPr>
            <a:xfrm>
              <a:off x="5529030" y="967841"/>
              <a:ext cx="51418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4000" b="1" i="0" u="none" strike="noStrike" kern="1200" cap="none" spc="0" normalizeH="0" baseline="0" noProof="0" dirty="0">
                  <a:ln>
                    <a:noFill/>
                  </a:ln>
                  <a:solidFill>
                    <a:srgbClr val="5EBEE4"/>
                  </a:solidFill>
                  <a:effectLst/>
                  <a:uLnTx/>
                  <a:uFillTx/>
                  <a:latin typeface="Arial"/>
                  <a:ea typeface="Arial Unicode MS"/>
                  <a:cs typeface="Arial" pitchFamily="34" charset="0"/>
                </a:rPr>
                <a:t>01</a:t>
              </a:r>
              <a:endParaRPr kumimoji="0" lang="ko-KR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5EBEE4"/>
                </a:solidFill>
                <a:effectLst/>
                <a:uLnTx/>
                <a:uFillTx/>
                <a:latin typeface="Arial"/>
                <a:ea typeface="Arial Unicode MS"/>
                <a:cs typeface="Arial" pitchFamily="34" charset="0"/>
              </a:endParaRPr>
            </a:p>
          </p:txBody>
        </p:sp>
        <p:grpSp>
          <p:nvGrpSpPr>
            <p:cNvPr id="5" name="Group 13">
              <a:extLst>
                <a:ext uri="{FF2B5EF4-FFF2-40B4-BE49-F238E27FC236}">
                  <a16:creationId xmlns:a16="http://schemas.microsoft.com/office/drawing/2014/main" id="{35222AE8-C615-4845-81E1-7DADFA685637}"/>
                </a:ext>
              </a:extLst>
            </p:cNvPr>
            <p:cNvGrpSpPr/>
            <p:nvPr/>
          </p:nvGrpSpPr>
          <p:grpSpPr>
            <a:xfrm>
              <a:off x="6206299" y="860119"/>
              <a:ext cx="3790324" cy="1508105"/>
              <a:chOff x="3009762" y="4283314"/>
              <a:chExt cx="1985134" cy="1508105"/>
            </a:xfrm>
          </p:grpSpPr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EE398A0-935F-F94D-97E8-9804ED668CAD}"/>
                  </a:ext>
                </a:extLst>
              </p:cNvPr>
              <p:cNvSpPr txBox="1"/>
              <p:nvPr/>
            </p:nvSpPr>
            <p:spPr>
              <a:xfrm>
                <a:off x="3009762" y="4621868"/>
                <a:ext cx="1985134" cy="11695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indent="-171450">
                  <a:buFont typeface="Courier New" panose="02070309020205020404" pitchFamily="49" charset="0"/>
                  <a:buChar char="o"/>
                </a:pPr>
                <a:r>
                  <a:rPr lang="en-CA" sz="1200" dirty="0">
                    <a:solidFill>
                      <a:srgbClr val="000000"/>
                    </a:solidFill>
                    <a:latin typeface="Arial" panose="020B0604020202020204" pitchFamily="34" charset="0"/>
                  </a:rPr>
                  <a:t>High interpretability</a:t>
                </a:r>
              </a:p>
              <a:p>
                <a:r>
                  <a:rPr lang="en-CA" sz="1200" dirty="0">
                    <a:solidFill>
                      <a:srgbClr val="000000"/>
                    </a:solidFill>
                    <a:latin typeface="Arial" panose="020B0604020202020204" pitchFamily="34" charset="0"/>
                  </a:rPr>
                  <a:t>    Can efficiently describe the relationship between a dependent binary class and the parameters</a:t>
                </a:r>
              </a:p>
              <a:p>
                <a:pPr marL="171450" lvl="0" indent="-171450" defTabSz="914286">
                  <a:spcBef>
                    <a:spcPts val="600"/>
                  </a:spcBef>
                  <a:buFont typeface="Courier New" panose="02070309020205020404" pitchFamily="49" charset="0"/>
                  <a:buChar char="o"/>
                </a:pPr>
                <a:r>
                  <a:rPr lang="en-CA" sz="1200" dirty="0">
                    <a:solidFill>
                      <a:srgbClr val="000000"/>
                    </a:solidFill>
                    <a:latin typeface="Arial" panose="020B0604020202020204" pitchFamily="34" charset="0"/>
                  </a:rPr>
                  <a:t>Examine the Significance of the Features</a:t>
                </a:r>
              </a:p>
              <a:p>
                <a:pPr marL="171450" indent="-171450">
                  <a:spcBef>
                    <a:spcPts val="600"/>
                  </a:spcBef>
                  <a:buFont typeface="Courier New" panose="02070309020205020404" pitchFamily="49" charset="0"/>
                  <a:buChar char="o"/>
                </a:pPr>
                <a:r>
                  <a:rPr lang="en-CA" sz="1200" dirty="0">
                    <a:solidFill>
                      <a:srgbClr val="000000"/>
                    </a:solidFill>
                    <a:latin typeface="Arial" panose="020B0604020202020204" pitchFamily="34" charset="0"/>
                  </a:rPr>
                  <a:t>Give a baseline metric for our latter models</a:t>
                </a:r>
                <a:endParaRPr lang="en-US" sz="1200" dirty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FA341CF-CEA3-7E4B-95BC-AB407A7FAC6B}"/>
                  </a:ext>
                </a:extLst>
              </p:cNvPr>
              <p:cNvSpPr txBox="1"/>
              <p:nvPr/>
            </p:nvSpPr>
            <p:spPr>
              <a:xfrm>
                <a:off x="3017859" y="4283314"/>
                <a:ext cx="188866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defTabSz="914286"/>
                <a:r>
                  <a:rPr lang="en-US" altLang="ko-KR" sz="16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Arial"/>
                    <a:ea typeface="Arial Unicode MS"/>
                    <a:cs typeface="Arial" pitchFamily="34" charset="0"/>
                  </a:rPr>
                  <a:t>Why LR first?</a:t>
                </a:r>
                <a:endParaRPr lang="ko-KR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/>
                  <a:ea typeface="Arial Unicode MS"/>
                  <a:cs typeface="Arial" pitchFamily="34" charset="0"/>
                </a:endParaRPr>
              </a:p>
            </p:txBody>
          </p:sp>
        </p:grpSp>
      </p:grpSp>
      <p:grpSp>
        <p:nvGrpSpPr>
          <p:cNvPr id="10" name="Group 13">
            <a:extLst>
              <a:ext uri="{FF2B5EF4-FFF2-40B4-BE49-F238E27FC236}">
                <a16:creationId xmlns:a16="http://schemas.microsoft.com/office/drawing/2014/main" id="{9F051B8B-05BE-5548-8DD5-CE1219A90092}"/>
              </a:ext>
            </a:extLst>
          </p:cNvPr>
          <p:cNvGrpSpPr/>
          <p:nvPr/>
        </p:nvGrpSpPr>
        <p:grpSpPr>
          <a:xfrm>
            <a:off x="1499305" y="3031828"/>
            <a:ext cx="5627888" cy="1354217"/>
            <a:chOff x="3009762" y="4283314"/>
            <a:chExt cx="1904855" cy="1354217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A3F48FB-9D6C-C64B-B8D2-E33D9C364661}"/>
                </a:ext>
              </a:extLst>
            </p:cNvPr>
            <p:cNvSpPr txBox="1"/>
            <p:nvPr/>
          </p:nvSpPr>
          <p:spPr>
            <a:xfrm>
              <a:off x="3009762" y="4621868"/>
              <a:ext cx="190485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Courier New" panose="02070309020205020404" pitchFamily="49" charset="0"/>
                <a:buChar char="o"/>
              </a:pPr>
              <a:r>
                <a:rPr lang="en-US" sz="1200" dirty="0">
                  <a:solidFill>
                    <a:srgbClr val="000000"/>
                  </a:solidFill>
                  <a:latin typeface="Arial" panose="020B0604020202020204" pitchFamily="34" charset="0"/>
                </a:rPr>
                <a:t>Base (14 variables), additional (3 variables) and cross-features (3 variables)</a:t>
              </a:r>
            </a:p>
            <a:p>
              <a:pPr marL="171450" indent="-171450">
                <a:buFont typeface="Courier New" panose="02070309020205020404" pitchFamily="49" charset="0"/>
                <a:buChar char="o"/>
              </a:pPr>
              <a:r>
                <a:rPr lang="en-US" sz="1200" dirty="0">
                  <a:solidFill>
                    <a:srgbClr val="00B0F0"/>
                  </a:solidFill>
                  <a:latin typeface="Arial" panose="020B0604020202020204" pitchFamily="34" charset="0"/>
                </a:rPr>
                <a:t>Dataset 1</a:t>
              </a:r>
              <a:r>
                <a:rPr lang="en-US" sz="1200" dirty="0">
                  <a:solidFill>
                    <a:srgbClr val="000000"/>
                  </a:solidFill>
                  <a:latin typeface="Arial" panose="020B0604020202020204" pitchFamily="34" charset="0"/>
                </a:rPr>
                <a:t>: Base</a:t>
              </a:r>
            </a:p>
            <a:p>
              <a:pPr marL="171450" indent="-171450">
                <a:buFont typeface="Courier New" panose="02070309020205020404" pitchFamily="49" charset="0"/>
                <a:buChar char="o"/>
              </a:pPr>
              <a:r>
                <a:rPr lang="en-US" sz="1200" dirty="0">
                  <a:solidFill>
                    <a:schemeClr val="accent6"/>
                  </a:solidFill>
                  <a:latin typeface="Arial" panose="020B0604020202020204" pitchFamily="34" charset="0"/>
                </a:rPr>
                <a:t>Dataset 2</a:t>
              </a:r>
              <a:r>
                <a:rPr lang="en-US" sz="1200" dirty="0">
                  <a:solidFill>
                    <a:srgbClr val="000000"/>
                  </a:solidFill>
                  <a:latin typeface="Arial" panose="020B0604020202020204" pitchFamily="34" charset="0"/>
                </a:rPr>
                <a:t>: Base + </a:t>
              </a:r>
              <a:r>
                <a:rPr lang="en-CA" sz="1200" dirty="0">
                  <a:solidFill>
                    <a:srgbClr val="000000"/>
                  </a:solidFill>
                  <a:latin typeface="Arial" panose="020B0604020202020204" pitchFamily="34" charset="0"/>
                </a:rPr>
                <a:t>s</a:t>
              </a:r>
              <a:r>
                <a:rPr lang="en-CA" sz="1200" dirty="0"/>
                <a:t>pecial-feature</a:t>
              </a:r>
              <a:endParaRPr lang="en-US" sz="1200" dirty="0">
                <a:solidFill>
                  <a:srgbClr val="000000"/>
                </a:solidFill>
                <a:latin typeface="Arial" panose="020B0604020202020204" pitchFamily="34" charset="0"/>
              </a:endParaRPr>
            </a:p>
            <a:p>
              <a:pPr marL="171450" indent="-171450">
                <a:buFont typeface="Courier New" panose="02070309020205020404" pitchFamily="49" charset="0"/>
                <a:buChar char="o"/>
              </a:pPr>
              <a:r>
                <a:rPr lang="en-US" sz="1200" dirty="0">
                  <a:solidFill>
                    <a:srgbClr val="FFC000"/>
                  </a:solidFill>
                  <a:latin typeface="Arial" panose="020B0604020202020204" pitchFamily="34" charset="0"/>
                </a:rPr>
                <a:t>Dataset 3</a:t>
              </a:r>
              <a:r>
                <a:rPr lang="en-US" sz="1200" dirty="0">
                  <a:solidFill>
                    <a:srgbClr val="000000"/>
                  </a:solidFill>
                  <a:latin typeface="Arial" panose="020B0604020202020204" pitchFamily="34" charset="0"/>
                </a:rPr>
                <a:t>: Base + cross-features</a:t>
              </a:r>
            </a:p>
            <a:p>
              <a:pPr marL="171450" indent="-171450">
                <a:buFont typeface="Courier New" panose="02070309020205020404" pitchFamily="49" charset="0"/>
                <a:buChar char="o"/>
              </a:pPr>
              <a:r>
                <a:rPr lang="en-US" sz="1200" dirty="0">
                  <a:solidFill>
                    <a:srgbClr val="FF0000"/>
                  </a:solidFill>
                  <a:latin typeface="Arial" panose="020B0604020202020204" pitchFamily="34" charset="0"/>
                </a:rPr>
                <a:t>Dataset 4</a:t>
              </a:r>
              <a:r>
                <a:rPr lang="en-US" sz="1200" dirty="0">
                  <a:latin typeface="Arial" panose="020B0604020202020204" pitchFamily="34" charset="0"/>
                </a:rPr>
                <a:t>: Base + </a:t>
              </a:r>
              <a:r>
                <a:rPr lang="en-CA" sz="1200" dirty="0">
                  <a:latin typeface="Arial" panose="020B0604020202020204" pitchFamily="34" charset="0"/>
                </a:rPr>
                <a:t>s</a:t>
              </a:r>
              <a:r>
                <a:rPr lang="en-CA" sz="1200" dirty="0"/>
                <a:t>pecial-feature</a:t>
              </a:r>
              <a:r>
                <a:rPr lang="en-US" sz="1200" dirty="0">
                  <a:latin typeface="Arial" panose="020B0604020202020204" pitchFamily="34" charset="0"/>
                </a:rPr>
                <a:t> + cross-features</a:t>
              </a:r>
              <a:endParaRPr lang="en-US" sz="1200" dirty="0">
                <a:solidFill>
                  <a:srgbClr val="FF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7EC9BAC-92C5-C34E-91F1-DDD5CE03E7CF}"/>
                </a:ext>
              </a:extLst>
            </p:cNvPr>
            <p:cNvSpPr txBox="1"/>
            <p:nvPr/>
          </p:nvSpPr>
          <p:spPr>
            <a:xfrm>
              <a:off x="3017859" y="4283314"/>
              <a:ext cx="188866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defTabSz="914286"/>
              <a:r>
                <a:rPr lang="en-US" altLang="ko-KR" sz="16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/>
                  <a:ea typeface="Arial Unicode MS"/>
                  <a:cs typeface="Arial" pitchFamily="34" charset="0"/>
                </a:rPr>
                <a:t>Evaluation method</a:t>
              </a:r>
              <a:endPara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ea typeface="Arial Unicode MS"/>
                <a:cs typeface="Arial" pitchFamily="34" charset="0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7E02482D-EDD5-D744-BC1F-2874F59E7301}"/>
              </a:ext>
            </a:extLst>
          </p:cNvPr>
          <p:cNvSpPr txBox="1"/>
          <p:nvPr/>
        </p:nvSpPr>
        <p:spPr>
          <a:xfrm>
            <a:off x="502242" y="3101078"/>
            <a:ext cx="7569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srgbClr val="4CD6B0"/>
                </a:solidFill>
                <a:effectLst/>
                <a:uLnTx/>
                <a:uFillTx/>
                <a:latin typeface="Arial"/>
                <a:ea typeface="Arial Unicode MS"/>
                <a:cs typeface="Arial" pitchFamily="34" charset="0"/>
              </a:rPr>
              <a:t>02</a:t>
            </a:r>
            <a:endParaRPr kumimoji="0" lang="ko-KR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4CD6B0"/>
              </a:solidFill>
              <a:effectLst/>
              <a:uLnTx/>
              <a:uFillTx/>
              <a:latin typeface="Arial"/>
              <a:ea typeface="Arial Unicode MS"/>
              <a:cs typeface="Arial" pitchFamily="34" charset="0"/>
            </a:endParaRPr>
          </a:p>
        </p:txBody>
      </p:sp>
      <p:grpSp>
        <p:nvGrpSpPr>
          <p:cNvPr id="16" name="Group 13">
            <a:extLst>
              <a:ext uri="{FF2B5EF4-FFF2-40B4-BE49-F238E27FC236}">
                <a16:creationId xmlns:a16="http://schemas.microsoft.com/office/drawing/2014/main" id="{7C5F8DDE-5A0B-CC43-B547-3927F0A17445}"/>
              </a:ext>
            </a:extLst>
          </p:cNvPr>
          <p:cNvGrpSpPr/>
          <p:nvPr/>
        </p:nvGrpSpPr>
        <p:grpSpPr>
          <a:xfrm>
            <a:off x="1499305" y="4715017"/>
            <a:ext cx="5354386" cy="800219"/>
            <a:chOff x="3009762" y="4283314"/>
            <a:chExt cx="1904855" cy="800219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83DC9C6-6663-D842-BE7D-B01A63135E63}"/>
                </a:ext>
              </a:extLst>
            </p:cNvPr>
            <p:cNvSpPr txBox="1"/>
            <p:nvPr/>
          </p:nvSpPr>
          <p:spPr>
            <a:xfrm>
              <a:off x="3009762" y="4621868"/>
              <a:ext cx="190485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Courier New" panose="02070309020205020404" pitchFamily="49" charset="0"/>
                <a:buChar char="o"/>
              </a:pPr>
              <a:r>
                <a:rPr lang="en-US" sz="1200" b="1" dirty="0">
                  <a:solidFill>
                    <a:srgbClr val="000000"/>
                  </a:solidFill>
                  <a:latin typeface="Arial" panose="020B0604020202020204" pitchFamily="34" charset="0"/>
                </a:rPr>
                <a:t>19</a:t>
              </a:r>
              <a:r>
                <a:rPr lang="en-US" sz="1200" dirty="0">
                  <a:solidFill>
                    <a:srgbClr val="000000"/>
                  </a:solidFill>
                  <a:latin typeface="Arial" panose="020B0604020202020204" pitchFamily="34" charset="0"/>
                </a:rPr>
                <a:t> variables and around 300 features</a:t>
              </a:r>
            </a:p>
            <a:p>
              <a:pPr marL="171450" indent="-171450">
                <a:buFont typeface="Courier New" panose="02070309020205020404" pitchFamily="49" charset="0"/>
                <a:buChar char="o"/>
              </a:pPr>
              <a:r>
                <a:rPr lang="en-US" sz="1200" dirty="0">
                  <a:solidFill>
                    <a:srgbClr val="000000"/>
                  </a:solidFill>
                  <a:latin typeface="Arial" panose="020B0604020202020204" pitchFamily="34" charset="0"/>
                </a:rPr>
                <a:t>Only whose </a:t>
              </a:r>
              <a:r>
                <a:rPr lang="en-US" sz="1200" b="1" dirty="0">
                  <a:solidFill>
                    <a:srgbClr val="000000"/>
                  </a:solidFill>
                  <a:latin typeface="Arial" panose="020B0604020202020204" pitchFamily="34" charset="0"/>
                </a:rPr>
                <a:t>p-value &lt; 0.05 </a:t>
              </a:r>
              <a:r>
                <a:rPr lang="en-US" sz="1200" dirty="0">
                  <a:solidFill>
                    <a:srgbClr val="000000"/>
                  </a:solidFill>
                  <a:latin typeface="Arial" panose="020B0604020202020204" pitchFamily="34" charset="0"/>
                </a:rPr>
                <a:t>are considered as </a:t>
              </a:r>
              <a:r>
                <a:rPr lang="en-US" sz="1200" b="1" dirty="0">
                  <a:solidFill>
                    <a:srgbClr val="000000"/>
                  </a:solidFill>
                  <a:latin typeface="Arial" panose="020B0604020202020204" pitchFamily="34" charset="0"/>
                </a:rPr>
                <a:t>significant features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88D2B44-535A-7F46-8159-CA023166494A}"/>
                </a:ext>
              </a:extLst>
            </p:cNvPr>
            <p:cNvSpPr txBox="1"/>
            <p:nvPr/>
          </p:nvSpPr>
          <p:spPr>
            <a:xfrm>
              <a:off x="3017859" y="4283314"/>
              <a:ext cx="188866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defTabSz="914286"/>
              <a:r>
                <a:rPr lang="en-US" altLang="ko-KR" sz="16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/>
                  <a:ea typeface="Arial Unicode MS"/>
                  <a:cs typeface="Arial" pitchFamily="34" charset="0"/>
                </a:rPr>
                <a:t>Feature importance</a:t>
              </a:r>
              <a:endPara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ea typeface="Arial Unicode MS"/>
                <a:cs typeface="Arial" pitchFamily="34" charset="0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C3F2D4A0-3BD5-FC4D-B96F-92BE942CDF06}"/>
              </a:ext>
            </a:extLst>
          </p:cNvPr>
          <p:cNvSpPr txBox="1"/>
          <p:nvPr/>
        </p:nvSpPr>
        <p:spPr>
          <a:xfrm>
            <a:off x="502242" y="4715017"/>
            <a:ext cx="7569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srgbClr val="98DC56"/>
                </a:solidFill>
                <a:effectLst/>
                <a:uLnTx/>
                <a:uFillTx/>
                <a:latin typeface="Arial"/>
                <a:ea typeface="Arial Unicode MS"/>
                <a:cs typeface="Arial" pitchFamily="34" charset="0"/>
              </a:rPr>
              <a:t>03</a:t>
            </a:r>
            <a:endParaRPr kumimoji="0" lang="ko-KR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98DC56"/>
              </a:solidFill>
              <a:effectLst/>
              <a:uLnTx/>
              <a:uFillTx/>
              <a:latin typeface="Arial"/>
              <a:ea typeface="Arial Unicode MS"/>
              <a:cs typeface="Arial" pitchFamily="34" charset="0"/>
            </a:endParaRPr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F541133A-647B-FB4F-A601-B4D78EAE451E}"/>
              </a:ext>
            </a:extLst>
          </p:cNvPr>
          <p:cNvGraphicFramePr/>
          <p:nvPr/>
        </p:nvGraphicFramePr>
        <p:xfrm>
          <a:off x="7079348" y="1841082"/>
          <a:ext cx="4814071" cy="367415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566088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0" grpId="0"/>
      <p:bldGraphic spid="8" grpId="0">
        <p:bldAsOne/>
      </p:bldGraphic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707765" y="675323"/>
            <a:ext cx="5186680" cy="9220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cs typeface="Arial" panose="020B0604020202020204" pitchFamily="34" charset="0"/>
              </a:rPr>
              <a:t>Model selection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4342743" y="7191000"/>
            <a:ext cx="3187416" cy="576000"/>
            <a:chOff x="6669022" y="3358038"/>
            <a:chExt cx="2401714" cy="576000"/>
          </a:xfrm>
        </p:grpSpPr>
        <p:sp>
          <p:nvSpPr>
            <p:cNvPr id="15" name="Rounded Rectangle 4"/>
            <p:cNvSpPr/>
            <p:nvPr/>
          </p:nvSpPr>
          <p:spPr>
            <a:xfrm>
              <a:off x="6669022" y="3358038"/>
              <a:ext cx="2376264" cy="576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76200"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694472" y="3461372"/>
              <a:ext cx="23762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</a:rPr>
                <a:t>Limited Resources!</a:t>
              </a:r>
              <a:endPara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endParaRPr>
            </a:p>
          </p:txBody>
        </p:sp>
      </p:grpSp>
      <p:pic>
        <p:nvPicPr>
          <p:cNvPr id="39" name="Picture 38" descr="A close up of a logo&#10;&#10;Description automatically generate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1808" y="6858000"/>
            <a:ext cx="1597676" cy="1597676"/>
          </a:xfrm>
          <a:prstGeom prst="rect">
            <a:avLst/>
          </a:prstGeom>
        </p:spPr>
      </p:pic>
      <p:pic>
        <p:nvPicPr>
          <p:cNvPr id="40" name="Picture 39" descr="A close up of a sign&#10;&#10;Description automatically generated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179" y="6858000"/>
            <a:ext cx="1242000" cy="1242000"/>
          </a:xfrm>
          <a:prstGeom prst="rect">
            <a:avLst/>
          </a:prstGeom>
        </p:spPr>
      </p:pic>
      <p:pic>
        <p:nvPicPr>
          <p:cNvPr id="3" name="图片 2" descr="030-graph-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845" y="2940685"/>
            <a:ext cx="1482090" cy="148209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172335" y="3261360"/>
            <a:ext cx="8067675" cy="1445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Research Data Set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2000">
                <a:solidFill>
                  <a:schemeClr val="tx1"/>
                </a:solidFill>
              </a:rPr>
              <a:t>5048 rows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2000">
                <a:solidFill>
                  <a:schemeClr val="tx1"/>
                </a:solidFill>
              </a:rPr>
              <a:t>15 features</a:t>
            </a:r>
          </a:p>
          <a:p>
            <a:pPr marL="457200" lvl="1" indent="0">
              <a:buNone/>
            </a:pPr>
            <a:endParaRPr lang="en-US" altLang="zh-CN" sz="2000">
              <a:solidFill>
                <a:schemeClr val="tx1"/>
              </a:solidFill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5001260" y="3853180"/>
            <a:ext cx="1903730" cy="1393825"/>
            <a:chOff x="8809" y="5508"/>
            <a:chExt cx="3385" cy="2700"/>
          </a:xfrm>
        </p:grpSpPr>
        <p:pic>
          <p:nvPicPr>
            <p:cNvPr id="6" name="图片 5" descr="074-curve-arrow-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6200000" flipV="1">
              <a:off x="9213" y="5227"/>
              <a:ext cx="2576" cy="3385"/>
            </a:xfrm>
            <a:prstGeom prst="rect">
              <a:avLst/>
            </a:prstGeom>
          </p:spPr>
        </p:pic>
        <p:sp>
          <p:nvSpPr>
            <p:cNvPr id="7" name="文本框 6"/>
            <p:cNvSpPr txBox="1"/>
            <p:nvPr/>
          </p:nvSpPr>
          <p:spPr>
            <a:xfrm>
              <a:off x="9171" y="5508"/>
              <a:ext cx="2914" cy="7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/>
                <a:t>Small data set</a:t>
              </a:r>
            </a:p>
          </p:txBody>
        </p:sp>
      </p:grpSp>
      <p:sp>
        <p:nvSpPr>
          <p:cNvPr id="11" name="文本框 10"/>
          <p:cNvSpPr txBox="1"/>
          <p:nvPr/>
        </p:nvSpPr>
        <p:spPr>
          <a:xfrm>
            <a:off x="7252970" y="4617085"/>
            <a:ext cx="4769485" cy="1137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/>
              <a:t>High bias &amp; Low variance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CN" sz="2000"/>
              <a:t>SVM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CN" sz="2000"/>
              <a:t>Naive Byes</a:t>
            </a:r>
          </a:p>
        </p:txBody>
      </p:sp>
    </p:spTree>
    <p:extLst>
      <p:ext uri="{BB962C8B-B14F-4D97-AF65-F5344CB8AC3E}">
        <p14:creationId xmlns:p14="http://schemas.microsoft.com/office/powerpoint/2010/main" val="1954996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31135" y="660718"/>
            <a:ext cx="7249795" cy="9220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cs typeface="Arial" panose="020B0604020202020204" pitchFamily="34" charset="0"/>
              </a:rPr>
              <a:t>SVM &amp; Oversampling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4342743" y="7191000"/>
            <a:ext cx="3187416" cy="576000"/>
            <a:chOff x="6669022" y="3358038"/>
            <a:chExt cx="2401714" cy="576000"/>
          </a:xfrm>
        </p:grpSpPr>
        <p:sp>
          <p:nvSpPr>
            <p:cNvPr id="15" name="Rounded Rectangle 4"/>
            <p:cNvSpPr/>
            <p:nvPr/>
          </p:nvSpPr>
          <p:spPr>
            <a:xfrm>
              <a:off x="6669022" y="3358038"/>
              <a:ext cx="2376264" cy="576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76200"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694472" y="3461372"/>
              <a:ext cx="23762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</a:rPr>
                <a:t>Limited Resources!</a:t>
              </a:r>
              <a:endPara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endParaRPr>
            </a:p>
          </p:txBody>
        </p:sp>
      </p:grpSp>
      <p:pic>
        <p:nvPicPr>
          <p:cNvPr id="39" name="Picture 38" descr="A close up of a logo&#10;&#10;Description automatically generated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315" y="6858000"/>
            <a:ext cx="1597676" cy="1597676"/>
          </a:xfrm>
          <a:prstGeom prst="rect">
            <a:avLst/>
          </a:prstGeom>
        </p:spPr>
      </p:pic>
      <p:pic>
        <p:nvPicPr>
          <p:cNvPr id="40" name="Picture 39" descr="A close up of a sign&#10;&#10;Description automatically generated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3914" y="6858000"/>
            <a:ext cx="1242000" cy="1242000"/>
          </a:xfrm>
          <a:prstGeom prst="rect">
            <a:avLst/>
          </a:prstGeom>
        </p:spPr>
      </p:pic>
      <p:graphicFrame>
        <p:nvGraphicFramePr>
          <p:cNvPr id="3" name="表格 2"/>
          <p:cNvGraphicFramePr/>
          <p:nvPr>
            <p:custDataLst>
              <p:tags r:id="rId1"/>
            </p:custDataLst>
          </p:nvPr>
        </p:nvGraphicFramePr>
        <p:xfrm>
          <a:off x="1715135" y="3489325"/>
          <a:ext cx="8671560" cy="20866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905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905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905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43305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Imbalanced data set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Balanced data set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4330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>
                          <a:latin typeface="微软雅黑" panose="020B0503020204020204" charset="-122"/>
                          <a:ea typeface="微软雅黑" panose="020B0503020204020204" charset="-122"/>
                          <a:cs typeface="Axure Handwriting" panose="020B0402020200020204" charset="0"/>
                        </a:rPr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en-US" sz="1800" b="0" dirty="0">
                          <a:solidFill>
                            <a:srgbClr val="000000"/>
                          </a:solidFill>
                          <a:ea typeface="微软雅黑" panose="020B0503020204020204" charset="-122"/>
                          <a:cs typeface="+mn-lt"/>
                        </a:rPr>
                        <a:t>0.6207</a:t>
                      </a: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dirty="0"/>
                        <a:t>0.5975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5" name="图片 4" descr="107-right-arrow-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9540240" y="4752975"/>
            <a:ext cx="645160" cy="645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990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04425" y="919072"/>
            <a:ext cx="6783150" cy="9220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cs typeface="Arial" panose="020B0604020202020204" pitchFamily="34" charset="0"/>
              </a:rPr>
              <a:t>Different Data Sets</a:t>
            </a:r>
            <a:endParaRPr lang="zh-CN" altLang="en-US" sz="5400" dirty="0">
              <a:solidFill>
                <a:schemeClr val="bg1"/>
              </a:solidFill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graphicFrame>
        <p:nvGraphicFramePr>
          <p:cNvPr id="3" name="图表 2"/>
          <p:cNvGraphicFramePr/>
          <p:nvPr/>
        </p:nvGraphicFramePr>
        <p:xfrm>
          <a:off x="2080895" y="2890520"/>
          <a:ext cx="7626350" cy="36893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773364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565424" y="878128"/>
            <a:ext cx="5061151" cy="9220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cs typeface="Arial" panose="020B0604020202020204" pitchFamily="34" charset="0"/>
              </a:rPr>
              <a:t>Random Forest</a:t>
            </a:r>
          </a:p>
        </p:txBody>
      </p:sp>
      <p:pic>
        <p:nvPicPr>
          <p:cNvPr id="6" name="Picture 5" descr="A picture containing drawing&#10;&#10;Description automatically generated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358" y="6963973"/>
            <a:ext cx="1265582" cy="1265582"/>
          </a:xfrm>
          <a:prstGeom prst="rect">
            <a:avLst/>
          </a:prstGeom>
        </p:spPr>
      </p:pic>
      <p:pic>
        <p:nvPicPr>
          <p:cNvPr id="5" name="图片 4" descr="2020-10-17_13123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438150" y="2967990"/>
            <a:ext cx="1592580" cy="157861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2661920" y="3253740"/>
            <a:ext cx="6454140" cy="22453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 sz="2800"/>
              <a:t>No assumption for data</a:t>
            </a:r>
          </a:p>
          <a:p>
            <a:pPr indent="0" algn="l">
              <a:buFont typeface="Arial" panose="020B0604020202020204" pitchFamily="34" charset="0"/>
              <a:buNone/>
            </a:pPr>
            <a:endParaRPr lang="en-US" altLang="zh-CN" sz="280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 sz="2800"/>
              <a:t>Without a large amount of tuning work</a:t>
            </a:r>
          </a:p>
          <a:p>
            <a:pPr indent="0" algn="l">
              <a:buFont typeface="Arial" panose="020B0604020202020204" pitchFamily="34" charset="0"/>
              <a:buNone/>
            </a:pPr>
            <a:endParaRPr lang="en-US" altLang="zh-CN" sz="280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 sz="2800"/>
              <a:t>Features importance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2953385" y="4887595"/>
            <a:ext cx="5791835" cy="864870"/>
            <a:chOff x="4651" y="7697"/>
            <a:chExt cx="9121" cy="1362"/>
          </a:xfrm>
        </p:grpSpPr>
        <p:cxnSp>
          <p:nvCxnSpPr>
            <p:cNvPr id="8" name="曲线连接符 7"/>
            <p:cNvCxnSpPr/>
            <p:nvPr/>
          </p:nvCxnSpPr>
          <p:spPr>
            <a:xfrm>
              <a:off x="9978" y="8329"/>
              <a:ext cx="3795" cy="731"/>
            </a:xfrm>
            <a:prstGeom prst="curvedConnector3">
              <a:avLst>
                <a:gd name="adj1" fmla="val 50013"/>
              </a:avLst>
            </a:prstGeom>
            <a:ln w="63500" cmpd="sng">
              <a:solidFill>
                <a:schemeClr val="accent1">
                  <a:shade val="50000"/>
                </a:schemeClr>
              </a:solidFill>
              <a:prstDash val="soli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椭圆 8"/>
            <p:cNvSpPr/>
            <p:nvPr/>
          </p:nvSpPr>
          <p:spPr>
            <a:xfrm>
              <a:off x="4651" y="7697"/>
              <a:ext cx="5327" cy="1203"/>
            </a:xfrm>
            <a:prstGeom prst="ellipse">
              <a:avLst/>
            </a:prstGeom>
            <a:noFill/>
            <a:ln w="63500" cmpd="sng">
              <a:solidFill>
                <a:schemeClr val="accent1">
                  <a:shade val="5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8745855" y="3735705"/>
            <a:ext cx="3140710" cy="2307590"/>
            <a:chOff x="13773" y="5883"/>
            <a:chExt cx="4946" cy="3634"/>
          </a:xfrm>
        </p:grpSpPr>
        <p:pic>
          <p:nvPicPr>
            <p:cNvPr id="4" name="Picture 3" descr="A close up of a logo&#10;&#10;Description automatically generated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943" y="5883"/>
              <a:ext cx="2777" cy="2777"/>
            </a:xfrm>
            <a:prstGeom prst="rect">
              <a:avLst/>
            </a:prstGeom>
          </p:spPr>
        </p:pic>
        <p:sp>
          <p:nvSpPr>
            <p:cNvPr id="10" name="文本框 9"/>
            <p:cNvSpPr txBox="1"/>
            <p:nvPr/>
          </p:nvSpPr>
          <p:spPr>
            <a:xfrm>
              <a:off x="13773" y="8501"/>
              <a:ext cx="3161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/>
                <a:t>Analysis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18260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708039" y="674497"/>
            <a:ext cx="4775921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cs typeface="Arial" pitchFamily="34" charset="0"/>
              </a:rPr>
              <a:t>Meet the team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0E3F1C5-2C7C-46CF-B650-513F67A38C80}"/>
              </a:ext>
            </a:extLst>
          </p:cNvPr>
          <p:cNvGrpSpPr/>
          <p:nvPr/>
        </p:nvGrpSpPr>
        <p:grpSpPr>
          <a:xfrm>
            <a:off x="4342743" y="7191000"/>
            <a:ext cx="3187416" cy="576000"/>
            <a:chOff x="6669022" y="3358038"/>
            <a:chExt cx="2401714" cy="576000"/>
          </a:xfrm>
        </p:grpSpPr>
        <p:sp>
          <p:nvSpPr>
            <p:cNvPr id="15" name="Rounded Rectangle 4">
              <a:extLst>
                <a:ext uri="{FF2B5EF4-FFF2-40B4-BE49-F238E27FC236}">
                  <a16:creationId xmlns:a16="http://schemas.microsoft.com/office/drawing/2014/main" id="{C1165BEC-69DA-41B2-9402-3860BD893F52}"/>
                </a:ext>
              </a:extLst>
            </p:cNvPr>
            <p:cNvSpPr/>
            <p:nvPr/>
          </p:nvSpPr>
          <p:spPr>
            <a:xfrm>
              <a:off x="6669022" y="3358038"/>
              <a:ext cx="2376264" cy="576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76200"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EC51D46-00B7-4A70-9C01-BFF66418D560}"/>
                </a:ext>
              </a:extLst>
            </p:cNvPr>
            <p:cNvSpPr txBox="1"/>
            <p:nvPr/>
          </p:nvSpPr>
          <p:spPr>
            <a:xfrm>
              <a:off x="6694472" y="3461372"/>
              <a:ext cx="23762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Limited Resources!</a:t>
              </a:r>
              <a:endPara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pic>
        <p:nvPicPr>
          <p:cNvPr id="39" name="Picture 38" descr="A close up of a logo&#10;&#10;Description automatically generated">
            <a:extLst>
              <a:ext uri="{FF2B5EF4-FFF2-40B4-BE49-F238E27FC236}">
                <a16:creationId xmlns:a16="http://schemas.microsoft.com/office/drawing/2014/main" id="{70E817F1-734F-45AB-AEE9-55C7E0AD8C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1808" y="6858000"/>
            <a:ext cx="1597676" cy="1597676"/>
          </a:xfrm>
          <a:prstGeom prst="rect">
            <a:avLst/>
          </a:prstGeom>
        </p:spPr>
      </p:pic>
      <p:pic>
        <p:nvPicPr>
          <p:cNvPr id="40" name="Picture 39" descr="A close up of a sign&#10;&#10;Description automatically generated">
            <a:extLst>
              <a:ext uri="{FF2B5EF4-FFF2-40B4-BE49-F238E27FC236}">
                <a16:creationId xmlns:a16="http://schemas.microsoft.com/office/drawing/2014/main" id="{F308E432-2660-4DCD-AE8B-926D451734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179" y="6858000"/>
            <a:ext cx="1242000" cy="1242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8351787-95A8-A240-BF03-6D389D1CE3E1}"/>
              </a:ext>
            </a:extLst>
          </p:cNvPr>
          <p:cNvSpPr txBox="1"/>
          <p:nvPr/>
        </p:nvSpPr>
        <p:spPr>
          <a:xfrm>
            <a:off x="558620" y="5421338"/>
            <a:ext cx="709271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Bing Lesley Yuan , Xin Li , </a:t>
            </a:r>
            <a:r>
              <a:rPr lang="en-AU" dirty="0" err="1"/>
              <a:t>Xinhui</a:t>
            </a:r>
            <a:r>
              <a:rPr lang="en-AU" dirty="0"/>
              <a:t> Lu , </a:t>
            </a:r>
            <a:r>
              <a:rPr lang="en-AU" dirty="0" err="1"/>
              <a:t>Ziyan</a:t>
            </a:r>
            <a:r>
              <a:rPr lang="en-AU" dirty="0"/>
              <a:t> Zhao , Raelene Huang </a:t>
            </a:r>
          </a:p>
          <a:p>
            <a:r>
              <a:rPr lang="en-AU" dirty="0"/>
              <a:t>350274,1029029,965246, 1020405, 694488 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6F911E-338B-433F-9232-5FA13869577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954" t="4449" r="4908" b="6419"/>
          <a:stretch/>
        </p:blipFill>
        <p:spPr>
          <a:xfrm>
            <a:off x="755247" y="3429000"/>
            <a:ext cx="1744884" cy="1744884"/>
          </a:xfrm>
          <a:prstGeom prst="ellipse">
            <a:avLst/>
          </a:prstGeom>
        </p:spPr>
      </p:pic>
      <p:pic>
        <p:nvPicPr>
          <p:cNvPr id="11" name="Picture 10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E7E4A36A-0826-F545-BBDA-B4D62EC4186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66" t="4311" r="8307"/>
          <a:stretch/>
        </p:blipFill>
        <p:spPr>
          <a:xfrm>
            <a:off x="5953339" y="3429000"/>
            <a:ext cx="1725395" cy="1744884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507715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92200" y="-40322"/>
            <a:ext cx="9262745" cy="258445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5400" dirty="0">
                <a:solidFill>
                  <a:schemeClr val="bg1"/>
                </a:solidFill>
                <a:cs typeface="Arial" panose="020B0604020202020204" pitchFamily="34" charset="0"/>
              </a:rPr>
              <a:t>Random Forest </a:t>
            </a:r>
          </a:p>
          <a:p>
            <a:pPr algn="ctr"/>
            <a:r>
              <a:rPr lang="en-US" altLang="ko-KR" sz="5400" dirty="0">
                <a:solidFill>
                  <a:schemeClr val="bg1"/>
                </a:solidFill>
                <a:cs typeface="Arial" panose="020B0604020202020204" pitchFamily="34" charset="0"/>
              </a:rPr>
              <a:t>&amp; </a:t>
            </a:r>
          </a:p>
          <a:p>
            <a:pPr algn="ctr"/>
            <a:r>
              <a:rPr lang="en-US" altLang="ko-KR" sz="5400" dirty="0">
                <a:solidFill>
                  <a:schemeClr val="bg1"/>
                </a:solidFill>
                <a:cs typeface="Arial" panose="020B0604020202020204" pitchFamily="34" charset="0"/>
              </a:rPr>
              <a:t>Oversampling</a:t>
            </a:r>
          </a:p>
        </p:txBody>
      </p:sp>
      <p:pic>
        <p:nvPicPr>
          <p:cNvPr id="4" name="Picture 3" descr="A close up of a logo&#10;&#10;Description automatically generated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3834" y="6957394"/>
            <a:ext cx="1272161" cy="1272161"/>
          </a:xfrm>
          <a:prstGeom prst="rect">
            <a:avLst/>
          </a:prstGeom>
        </p:spPr>
      </p:pic>
      <p:pic>
        <p:nvPicPr>
          <p:cNvPr id="6" name="Picture 5" descr="A picture containing drawing&#10;&#10;Description automatically generated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358" y="6963973"/>
            <a:ext cx="1265582" cy="1265582"/>
          </a:xfrm>
          <a:prstGeom prst="rect">
            <a:avLst/>
          </a:prstGeom>
        </p:spPr>
      </p:pic>
      <p:graphicFrame>
        <p:nvGraphicFramePr>
          <p:cNvPr id="9" name="表格 8"/>
          <p:cNvGraphicFramePr/>
          <p:nvPr>
            <p:custDataLst>
              <p:tags r:id="rId1"/>
            </p:custDataLst>
          </p:nvPr>
        </p:nvGraphicFramePr>
        <p:xfrm>
          <a:off x="1664970" y="3362960"/>
          <a:ext cx="8671560" cy="20866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905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905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905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43305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dirty="0"/>
                        <a:t>Imbalanced data set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dirty="0"/>
                        <a:t>Balanced data set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4330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>
                          <a:latin typeface="微软雅黑" panose="020B0503020204020204" charset="-122"/>
                          <a:ea typeface="微软雅黑" panose="020B0503020204020204" charset="-122"/>
                          <a:cs typeface="Axure Handwriting" panose="020B0402020200020204" charset="0"/>
                        </a:rPr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en-US" sz="1800" b="0" dirty="0">
                          <a:solidFill>
                            <a:srgbClr val="000000"/>
                          </a:solidFill>
                          <a:ea typeface="微软雅黑" panose="020B0503020204020204" charset="-122"/>
                          <a:cs typeface="+mn-lt"/>
                        </a:rPr>
                        <a:t>0.61415</a:t>
                      </a: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dirty="0"/>
                        <a:t>0.849015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99737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09825" y="925513"/>
            <a:ext cx="7258050" cy="9220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5400" dirty="0">
                <a:solidFill>
                  <a:schemeClr val="bg1"/>
                </a:solidFill>
                <a:cs typeface="Arial" panose="020B0604020202020204" pitchFamily="34" charset="0"/>
              </a:rPr>
              <a:t>Different Data Sets</a:t>
            </a:r>
          </a:p>
        </p:txBody>
      </p:sp>
      <p:sp>
        <p:nvSpPr>
          <p:cNvPr id="15" name="Text Box 4"/>
          <p:cNvSpPr txBox="1"/>
          <p:nvPr/>
        </p:nvSpPr>
        <p:spPr>
          <a:xfrm>
            <a:off x="584142" y="3090875"/>
            <a:ext cx="467487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sz="2800" dirty="0">
                <a:solidFill>
                  <a:schemeClr val="bg1"/>
                </a:solidFill>
                <a:latin typeface="Bangla MN" panose="00000500000000000000" charset="0"/>
                <a:cs typeface="Bangla MN" panose="00000500000000000000" charset="0"/>
              </a:rPr>
              <a:t>X EDUCATION</a:t>
            </a:r>
          </a:p>
        </p:txBody>
      </p:sp>
      <p:graphicFrame>
        <p:nvGraphicFramePr>
          <p:cNvPr id="3" name="图表 2"/>
          <p:cNvGraphicFramePr/>
          <p:nvPr/>
        </p:nvGraphicFramePr>
        <p:xfrm>
          <a:off x="1131570" y="2790190"/>
          <a:ext cx="9460865" cy="38519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10" name="Picture 9" descr="A picture containing drawing&#10;&#10;Description automatically generated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667721" y="3613097"/>
            <a:ext cx="789255" cy="789255"/>
          </a:xfrm>
          <a:prstGeom prst="rect">
            <a:avLst/>
          </a:prstGeom>
        </p:spPr>
      </p:pic>
      <p:grpSp>
        <p:nvGrpSpPr>
          <p:cNvPr id="8" name="组合 7"/>
          <p:cNvGrpSpPr/>
          <p:nvPr/>
        </p:nvGrpSpPr>
        <p:grpSpPr>
          <a:xfrm>
            <a:off x="1273810" y="925830"/>
            <a:ext cx="4541520" cy="4446270"/>
            <a:chOff x="2006" y="1458"/>
            <a:chExt cx="7152" cy="7002"/>
          </a:xfrm>
        </p:grpSpPr>
        <p:pic>
          <p:nvPicPr>
            <p:cNvPr id="4" name="图片 3" descr="Figure_1"/>
            <p:cNvPicPr>
              <a:picLocks noChangeAspect="1"/>
            </p:cNvPicPr>
            <p:nvPr/>
          </p:nvPicPr>
          <p:blipFill>
            <a:blip r:embed="rId4"/>
            <a:srcRect l="23459" t="14" r="-1074" b="-1317"/>
            <a:stretch>
              <a:fillRect/>
            </a:stretch>
          </p:blipFill>
          <p:spPr>
            <a:xfrm>
              <a:off x="2006" y="1458"/>
              <a:ext cx="7153" cy="7002"/>
            </a:xfrm>
            <a:prstGeom prst="rect">
              <a:avLst/>
            </a:prstGeom>
          </p:spPr>
        </p:pic>
        <p:sp>
          <p:nvSpPr>
            <p:cNvPr id="7" name="圆角矩形 6"/>
            <p:cNvSpPr/>
            <p:nvPr/>
          </p:nvSpPr>
          <p:spPr>
            <a:xfrm>
              <a:off x="3795" y="2407"/>
              <a:ext cx="4373" cy="377"/>
            </a:xfrm>
            <a:prstGeom prst="roundRect">
              <a:avLst/>
            </a:prstGeom>
            <a:noFill/>
            <a:ln w="63500" cmpd="sng">
              <a:solidFill>
                <a:srgbClr val="FF0000"/>
              </a:solidFill>
              <a:prstDash val="dash"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800331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568C8C5-D80A-44B6-9E0F-7156C2F3EED3}"/>
              </a:ext>
            </a:extLst>
          </p:cNvPr>
          <p:cNvCxnSpPr/>
          <p:nvPr/>
        </p:nvCxnSpPr>
        <p:spPr>
          <a:xfrm>
            <a:off x="12410983" y="4554245"/>
            <a:ext cx="914400" cy="914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718ED8A-311F-F84E-ADD8-393055B7170B}"/>
              </a:ext>
            </a:extLst>
          </p:cNvPr>
          <p:cNvSpPr txBox="1"/>
          <p:nvPr/>
        </p:nvSpPr>
        <p:spPr>
          <a:xfrm>
            <a:off x="1493779" y="961519"/>
            <a:ext cx="8073483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cs typeface="Arial" pitchFamily="34" charset="0"/>
              </a:rPr>
              <a:t>Deep Neural Network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ACE28589-3B22-1643-BBD6-C021474237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630" y="2770590"/>
            <a:ext cx="4977876" cy="379865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5C36813-AB46-334D-891A-2614DF15DC12}"/>
              </a:ext>
            </a:extLst>
          </p:cNvPr>
          <p:cNvSpPr txBox="1"/>
          <p:nvPr/>
        </p:nvSpPr>
        <p:spPr>
          <a:xfrm>
            <a:off x="5584058" y="2770591"/>
            <a:ext cx="5307863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/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5 hidden layers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256 nodes per layer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ReLu</a:t>
            </a:r>
            <a:r>
              <a:rPr lang="en-US" dirty="0"/>
              <a:t> activation function between hidden layers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Sigmoid output function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Features: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Base (14 variables)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Additional (3 variables)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Cross-features (3 variables)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09464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568C8C5-D80A-44B6-9E0F-7156C2F3EED3}"/>
              </a:ext>
            </a:extLst>
          </p:cNvPr>
          <p:cNvCxnSpPr/>
          <p:nvPr/>
        </p:nvCxnSpPr>
        <p:spPr>
          <a:xfrm>
            <a:off x="12410983" y="4554245"/>
            <a:ext cx="914400" cy="914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718ED8A-311F-F84E-ADD8-393055B7170B}"/>
              </a:ext>
            </a:extLst>
          </p:cNvPr>
          <p:cNvSpPr txBox="1"/>
          <p:nvPr/>
        </p:nvSpPr>
        <p:spPr>
          <a:xfrm>
            <a:off x="1493779" y="961519"/>
            <a:ext cx="9563242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cs typeface="Arial" pitchFamily="34" charset="0"/>
              </a:rPr>
              <a:t>Deep Neural Network Results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6B66C2-D156-AD4C-905D-52D9FD129891}"/>
              </a:ext>
            </a:extLst>
          </p:cNvPr>
          <p:cNvSpPr txBox="1"/>
          <p:nvPr/>
        </p:nvSpPr>
        <p:spPr>
          <a:xfrm>
            <a:off x="1913085" y="7494138"/>
            <a:ext cx="1967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Handover to Bing</a:t>
            </a:r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5775F394-8BC7-0148-8727-C60FD6F0B9F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28547137"/>
              </p:ext>
            </p:extLst>
          </p:nvPr>
        </p:nvGraphicFramePr>
        <p:xfrm>
          <a:off x="408643" y="2708805"/>
          <a:ext cx="8952840" cy="41491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6939150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568C8C5-D80A-44B6-9E0F-7156C2F3EED3}"/>
              </a:ext>
            </a:extLst>
          </p:cNvPr>
          <p:cNvCxnSpPr/>
          <p:nvPr/>
        </p:nvCxnSpPr>
        <p:spPr>
          <a:xfrm>
            <a:off x="12410983" y="4554245"/>
            <a:ext cx="914400" cy="914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718ED8A-311F-F84E-ADD8-393055B7170B}"/>
              </a:ext>
            </a:extLst>
          </p:cNvPr>
          <p:cNvSpPr txBox="1"/>
          <p:nvPr/>
        </p:nvSpPr>
        <p:spPr>
          <a:xfrm>
            <a:off x="1493779" y="961519"/>
            <a:ext cx="8073483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cs typeface="Arial" pitchFamily="34" charset="0"/>
              </a:rPr>
              <a:t>Comparing all models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6B66C2-D156-AD4C-905D-52D9FD129891}"/>
              </a:ext>
            </a:extLst>
          </p:cNvPr>
          <p:cNvSpPr txBox="1"/>
          <p:nvPr/>
        </p:nvSpPr>
        <p:spPr>
          <a:xfrm>
            <a:off x="1913085" y="7494138"/>
            <a:ext cx="1967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Handover to Bing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F77B4BE-79B6-6C45-8D40-2FB6C6E11B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4575710"/>
              </p:ext>
            </p:extLst>
          </p:nvPr>
        </p:nvGraphicFramePr>
        <p:xfrm>
          <a:off x="4572000" y="7084761"/>
          <a:ext cx="4318002" cy="118808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15442">
                  <a:extLst>
                    <a:ext uri="{9D8B030D-6E8A-4147-A177-3AD203B41FA5}">
                      <a16:colId xmlns:a16="http://schemas.microsoft.com/office/drawing/2014/main" val="3061726750"/>
                    </a:ext>
                  </a:extLst>
                </a:gridCol>
                <a:gridCol w="825640">
                  <a:extLst>
                    <a:ext uri="{9D8B030D-6E8A-4147-A177-3AD203B41FA5}">
                      <a16:colId xmlns:a16="http://schemas.microsoft.com/office/drawing/2014/main" val="2503381333"/>
                    </a:ext>
                  </a:extLst>
                </a:gridCol>
                <a:gridCol w="825640">
                  <a:extLst>
                    <a:ext uri="{9D8B030D-6E8A-4147-A177-3AD203B41FA5}">
                      <a16:colId xmlns:a16="http://schemas.microsoft.com/office/drawing/2014/main" val="3662696576"/>
                    </a:ext>
                  </a:extLst>
                </a:gridCol>
                <a:gridCol w="825640">
                  <a:extLst>
                    <a:ext uri="{9D8B030D-6E8A-4147-A177-3AD203B41FA5}">
                      <a16:colId xmlns:a16="http://schemas.microsoft.com/office/drawing/2014/main" val="961814470"/>
                    </a:ext>
                  </a:extLst>
                </a:gridCol>
                <a:gridCol w="825640">
                  <a:extLst>
                    <a:ext uri="{9D8B030D-6E8A-4147-A177-3AD203B41FA5}">
                      <a16:colId xmlns:a16="http://schemas.microsoft.com/office/drawing/2014/main" val="570348911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AU" sz="1200" u="none" strike="noStrike">
                          <a:effectLst/>
                        </a:rPr>
                        <a:t>Column1</a:t>
                      </a:r>
                      <a:endParaRPr lang="en-A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200" u="none" strike="noStrike">
                          <a:effectLst/>
                        </a:rPr>
                        <a:t>Logistic</a:t>
                      </a:r>
                      <a:endParaRPr lang="en-A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200" u="none" strike="noStrike">
                          <a:effectLst/>
                        </a:rPr>
                        <a:t>SVM</a:t>
                      </a:r>
                      <a:endParaRPr lang="en-A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200" u="none" strike="noStrike">
                          <a:effectLst/>
                        </a:rPr>
                        <a:t>Random Forest</a:t>
                      </a:r>
                      <a:endParaRPr lang="en-A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200" u="none" strike="noStrike">
                          <a:effectLst/>
                        </a:rPr>
                        <a:t>DNN</a:t>
                      </a:r>
                      <a:endParaRPr lang="en-A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3058312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AU" sz="1200" u="none" strike="noStrike">
                          <a:effectLst/>
                        </a:rPr>
                        <a:t>Accuracy</a:t>
                      </a:r>
                      <a:endParaRPr lang="en-A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200" u="none" strike="noStrike">
                          <a:effectLst/>
                        </a:rPr>
                        <a:t>0.7345</a:t>
                      </a:r>
                      <a:endParaRPr lang="en-A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200" u="none" strike="noStrike">
                          <a:effectLst/>
                        </a:rPr>
                        <a:t>0.6207</a:t>
                      </a:r>
                      <a:endParaRPr lang="en-A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200" u="none" strike="noStrike">
                          <a:effectLst/>
                        </a:rPr>
                        <a:t>0.84902</a:t>
                      </a:r>
                      <a:endParaRPr lang="en-A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200" u="none" strike="noStrike">
                          <a:effectLst/>
                        </a:rPr>
                        <a:t>0.84399</a:t>
                      </a:r>
                      <a:endParaRPr lang="en-A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83469781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AU" sz="1200" u="none" strike="noStrike">
                          <a:effectLst/>
                        </a:rPr>
                        <a:t>Precision</a:t>
                      </a:r>
                      <a:endParaRPr lang="en-A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200" u="none" strike="noStrike">
                          <a:effectLst/>
                        </a:rPr>
                        <a:t>0.6364</a:t>
                      </a:r>
                      <a:endParaRPr lang="en-A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200" u="none" strike="noStrike">
                          <a:effectLst/>
                        </a:rPr>
                        <a:t>0.48561</a:t>
                      </a:r>
                      <a:endParaRPr lang="en-A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200" u="none" strike="noStrike">
                          <a:effectLst/>
                        </a:rPr>
                        <a:t>0.81627</a:t>
                      </a:r>
                      <a:endParaRPr lang="en-A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200" u="none" strike="noStrike">
                          <a:effectLst/>
                        </a:rPr>
                        <a:t>0.79324</a:t>
                      </a:r>
                      <a:endParaRPr lang="en-A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3867339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AU" sz="1200" u="none" strike="noStrike">
                          <a:effectLst/>
                        </a:rPr>
                        <a:t>Recall</a:t>
                      </a:r>
                      <a:endParaRPr lang="en-A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200" u="none" strike="noStrike">
                          <a:effectLst/>
                        </a:rPr>
                        <a:t>0.6467</a:t>
                      </a:r>
                      <a:endParaRPr lang="en-A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200" u="none" strike="noStrike">
                          <a:effectLst/>
                        </a:rPr>
                        <a:t>1</a:t>
                      </a:r>
                      <a:endParaRPr lang="en-A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200" u="none" strike="noStrike">
                          <a:effectLst/>
                        </a:rPr>
                        <a:t>0.88449</a:t>
                      </a:r>
                      <a:endParaRPr lang="en-A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200" u="none" strike="noStrike">
                          <a:effectLst/>
                        </a:rPr>
                        <a:t>0.96808</a:t>
                      </a:r>
                      <a:endParaRPr lang="en-A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3389308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AU" sz="1200" u="none" strike="noStrike">
                          <a:effectLst/>
                        </a:rPr>
                        <a:t>F1_score</a:t>
                      </a:r>
                      <a:endParaRPr lang="en-A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200" u="none" strike="noStrike">
                          <a:effectLst/>
                        </a:rPr>
                        <a:t>0.6415</a:t>
                      </a:r>
                      <a:endParaRPr lang="en-A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200" u="none" strike="noStrike">
                          <a:effectLst/>
                        </a:rPr>
                        <a:t>0.65375</a:t>
                      </a:r>
                      <a:endParaRPr lang="en-A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200" u="none" strike="noStrike">
                          <a:effectLst/>
                        </a:rPr>
                        <a:t>0.84902</a:t>
                      </a:r>
                      <a:endParaRPr lang="en-A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200" u="none" strike="noStrike" dirty="0">
                          <a:effectLst/>
                        </a:rPr>
                        <a:t>0.87143</a:t>
                      </a:r>
                      <a:endParaRPr lang="en-A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29656302"/>
                  </a:ext>
                </a:extLst>
              </a:tr>
            </a:tbl>
          </a:graphicData>
        </a:graphic>
      </p:graphicFrame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15EF66F7-40F3-5340-A140-45E83FE30B9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55970973"/>
              </p:ext>
            </p:extLst>
          </p:nvPr>
        </p:nvGraphicFramePr>
        <p:xfrm>
          <a:off x="187367" y="2554014"/>
          <a:ext cx="10686306" cy="430398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0539929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4DD14B4-5A7F-4F48-BCB9-413F8F283024}"/>
              </a:ext>
            </a:extLst>
          </p:cNvPr>
          <p:cNvSpPr txBox="1"/>
          <p:nvPr/>
        </p:nvSpPr>
        <p:spPr>
          <a:xfrm>
            <a:off x="1847273" y="822056"/>
            <a:ext cx="9670472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cs typeface="Arial" pitchFamily="34" charset="0"/>
              </a:rPr>
              <a:t>How to interpret models</a:t>
            </a:r>
            <a:endParaRPr lang="ko-KR" altLang="en-US" sz="5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" name="Rounded Rectangle 13">
            <a:extLst>
              <a:ext uri="{FF2B5EF4-FFF2-40B4-BE49-F238E27FC236}">
                <a16:creationId xmlns:a16="http://schemas.microsoft.com/office/drawing/2014/main" id="{761BD36B-E8E2-4DA7-A19A-755FFF390FC8}"/>
              </a:ext>
            </a:extLst>
          </p:cNvPr>
          <p:cNvSpPr/>
          <p:nvPr/>
        </p:nvSpPr>
        <p:spPr>
          <a:xfrm>
            <a:off x="514776" y="2812935"/>
            <a:ext cx="6181588" cy="1842967"/>
          </a:xfrm>
          <a:prstGeom prst="roundRect">
            <a:avLst>
              <a:gd name="adj" fmla="val 12448"/>
            </a:avLst>
          </a:prstGeom>
          <a:solidFill>
            <a:schemeClr val="bg1"/>
          </a:solidFill>
          <a:ln w="317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ounded Rectangle 14">
            <a:extLst>
              <a:ext uri="{FF2B5EF4-FFF2-40B4-BE49-F238E27FC236}">
                <a16:creationId xmlns:a16="http://schemas.microsoft.com/office/drawing/2014/main" id="{565839D6-4B7D-497D-ADFA-E6A5729422D4}"/>
              </a:ext>
            </a:extLst>
          </p:cNvPr>
          <p:cNvSpPr/>
          <p:nvPr/>
        </p:nvSpPr>
        <p:spPr>
          <a:xfrm>
            <a:off x="472764" y="4740053"/>
            <a:ext cx="6223599" cy="1842967"/>
          </a:xfrm>
          <a:prstGeom prst="roundRect">
            <a:avLst>
              <a:gd name="adj" fmla="val 12448"/>
            </a:avLst>
          </a:prstGeom>
          <a:noFill/>
          <a:ln w="317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DBF25C-DE2A-4644-AE93-5946F9F111CB}"/>
              </a:ext>
            </a:extLst>
          </p:cNvPr>
          <p:cNvSpPr txBox="1"/>
          <p:nvPr/>
        </p:nvSpPr>
        <p:spPr>
          <a:xfrm>
            <a:off x="562533" y="2812935"/>
            <a:ext cx="12875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accent4"/>
                </a:solidFill>
                <a:cs typeface="Arial" pitchFamily="34" charset="0"/>
              </a:rPr>
              <a:t>LIME</a:t>
            </a:r>
            <a:endParaRPr lang="ko-KR" altLang="en-US" sz="3600" b="1" dirty="0">
              <a:solidFill>
                <a:schemeClr val="accent4"/>
              </a:solidFill>
              <a:cs typeface="Arial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C9E02D-E86C-4F48-ABF7-EB2D4079433A}"/>
              </a:ext>
            </a:extLst>
          </p:cNvPr>
          <p:cNvSpPr txBox="1"/>
          <p:nvPr/>
        </p:nvSpPr>
        <p:spPr>
          <a:xfrm>
            <a:off x="472765" y="4785131"/>
            <a:ext cx="14670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accent3"/>
                </a:solidFill>
                <a:cs typeface="Arial" pitchFamily="34" charset="0"/>
              </a:rPr>
              <a:t>SHAP</a:t>
            </a:r>
            <a:endParaRPr lang="ko-KR" altLang="en-US" sz="3600" b="1" dirty="0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F4679FB-5361-46D5-89A5-C7B74C1F8AC2}"/>
              </a:ext>
            </a:extLst>
          </p:cNvPr>
          <p:cNvSpPr txBox="1"/>
          <p:nvPr/>
        </p:nvSpPr>
        <p:spPr>
          <a:xfrm>
            <a:off x="544682" y="3366530"/>
            <a:ext cx="6151681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90000"/>
                    <a:lumOff val="10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>
                <a:solidFill>
                  <a:schemeClr val="tx1">
                    <a:lumMod val="90000"/>
                    <a:lumOff val="10000"/>
                  </a:schemeClr>
                </a:solidFill>
                <a:cs typeface="Arial" pitchFamily="34" charset="0"/>
              </a:rPr>
              <a:t>Local interpretable model-agnostic explanations</a:t>
            </a:r>
          </a:p>
          <a:p>
            <a:endParaRPr lang="en-US" altLang="ko-KR" sz="1200" dirty="0">
              <a:solidFill>
                <a:schemeClr val="tx1">
                  <a:lumMod val="90000"/>
                  <a:lumOff val="10000"/>
                </a:schemeClr>
              </a:solidFill>
              <a:cs typeface="Arial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tx1">
                    <a:lumMod val="90000"/>
                    <a:lumOff val="10000"/>
                  </a:schemeClr>
                </a:solidFill>
                <a:cs typeface="Arial" pitchFamily="34" charset="0"/>
              </a:rPr>
              <a:t> LIME also makes more human friendly explanations that explanations are selective and possibly contrastive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tx1">
                  <a:lumMod val="90000"/>
                  <a:lumOff val="10000"/>
                </a:schemeClr>
              </a:solidFill>
              <a:cs typeface="Arial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tx1">
                    <a:lumMod val="90000"/>
                    <a:lumOff val="10000"/>
                  </a:schemeClr>
                </a:solidFill>
                <a:cs typeface="Arial" pitchFamily="34" charset="0"/>
              </a:rPr>
              <a:t>LIME does work better with models that output probabilities for classification problems</a:t>
            </a:r>
            <a:endParaRPr lang="ko-KR" altLang="en-US" sz="1200" dirty="0">
              <a:solidFill>
                <a:schemeClr val="tx1">
                  <a:lumMod val="90000"/>
                  <a:lumOff val="10000"/>
                </a:schemeClr>
              </a:solidFill>
              <a:cs typeface="Arial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1B913BB-ABC6-4A4F-858C-705DBCCE398C}"/>
              </a:ext>
            </a:extLst>
          </p:cNvPr>
          <p:cNvSpPr txBox="1"/>
          <p:nvPr/>
        </p:nvSpPr>
        <p:spPr>
          <a:xfrm>
            <a:off x="6992655" y="3429000"/>
            <a:ext cx="472658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altLang="ko-KR" dirty="0">
                <a:cs typeface="Arial" pitchFamily="34" charset="0"/>
              </a:rPr>
              <a:t>Why?</a:t>
            </a:r>
          </a:p>
          <a:p>
            <a:endParaRPr lang="en-GB" altLang="ko-KR" dirty="0">
              <a:cs typeface="Arial" pitchFamily="34" charset="0"/>
            </a:endParaRPr>
          </a:p>
          <a:p>
            <a:r>
              <a:rPr lang="en-GB" altLang="ko-KR" dirty="0">
                <a:cs typeface="Arial" pitchFamily="34" charset="0"/>
              </a:rPr>
              <a:t>The better performing models are often called </a:t>
            </a:r>
            <a:r>
              <a:rPr lang="en-GB" altLang="ko-KR" dirty="0" err="1">
                <a:cs typeface="Arial" pitchFamily="34" charset="0"/>
              </a:rPr>
              <a:t>blackbox</a:t>
            </a:r>
            <a:r>
              <a:rPr lang="en-GB" altLang="ko-KR" dirty="0">
                <a:cs typeface="Arial" pitchFamily="34" charset="0"/>
              </a:rPr>
              <a:t> models such as random forests, </a:t>
            </a:r>
            <a:r>
              <a:rPr lang="en-GB" altLang="ko-KR" dirty="0" err="1">
                <a:cs typeface="Arial" pitchFamily="34" charset="0"/>
              </a:rPr>
              <a:t>XGboost</a:t>
            </a:r>
            <a:r>
              <a:rPr lang="en-GB" altLang="ko-KR" dirty="0">
                <a:cs typeface="Arial" pitchFamily="34" charset="0"/>
              </a:rPr>
              <a:t> trees or neutral networks and these models are generally more complex and don’t have a simple way for interpreting their predictions or outcome. </a:t>
            </a:r>
            <a:endParaRPr lang="en-US" altLang="ko-KR" dirty="0">
              <a:cs typeface="Arial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6042EED-DD2C-4F71-8534-6A3F480D27E6}"/>
              </a:ext>
            </a:extLst>
          </p:cNvPr>
          <p:cNvSpPr txBox="1"/>
          <p:nvPr/>
        </p:nvSpPr>
        <p:spPr>
          <a:xfrm>
            <a:off x="592126" y="5358306"/>
            <a:ext cx="610423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>
                <a:solidFill>
                  <a:schemeClr val="tx1">
                    <a:lumMod val="90000"/>
                    <a:lumOff val="10000"/>
                  </a:schemeClr>
                </a:solidFill>
                <a:cs typeface="Arial" pitchFamily="34" charset="0"/>
              </a:rPr>
              <a:t>Given the current set of feature values, the contribution of a feature value to the difference between the actual prediction and the mean prediction is the estimated Shapley value.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315A7E4-FA0A-4081-995E-B5B5F1B57C39}"/>
              </a:ext>
            </a:extLst>
          </p:cNvPr>
          <p:cNvSpPr txBox="1"/>
          <p:nvPr/>
        </p:nvSpPr>
        <p:spPr>
          <a:xfrm>
            <a:off x="592126" y="6133866"/>
            <a:ext cx="61042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tx1">
                    <a:lumMod val="90000"/>
                    <a:lumOff val="10000"/>
                  </a:schemeClr>
                </a:solidFill>
                <a:cs typeface="Arial" pitchFamily="34" charset="0"/>
              </a:rPr>
              <a:t>It is also possible to misinterpret </a:t>
            </a:r>
            <a:r>
              <a:rPr lang="en-GB" sz="1200" dirty="0" err="1">
                <a:solidFill>
                  <a:schemeClr val="tx1">
                    <a:lumMod val="90000"/>
                    <a:lumOff val="10000"/>
                  </a:schemeClr>
                </a:solidFill>
                <a:cs typeface="Arial" pitchFamily="34" charset="0"/>
              </a:rPr>
              <a:t>shapley</a:t>
            </a:r>
            <a:r>
              <a:rPr lang="en-GB" sz="1200" dirty="0">
                <a:solidFill>
                  <a:schemeClr val="tx1">
                    <a:lumMod val="90000"/>
                    <a:lumOff val="10000"/>
                  </a:schemeClr>
                </a:solidFill>
                <a:cs typeface="Arial" pitchFamily="34" charset="0"/>
              </a:rPr>
              <a:t> value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199490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4DD14B4-5A7F-4F48-BCB9-413F8F283024}"/>
              </a:ext>
            </a:extLst>
          </p:cNvPr>
          <p:cNvSpPr txBox="1"/>
          <p:nvPr/>
        </p:nvSpPr>
        <p:spPr>
          <a:xfrm>
            <a:off x="4368051" y="822056"/>
            <a:ext cx="2592819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5400" dirty="0">
                <a:solidFill>
                  <a:schemeClr val="bg1"/>
                </a:solidFill>
                <a:cs typeface="Arial" pitchFamily="34" charset="0"/>
              </a:rPr>
              <a:t>Results</a:t>
            </a:r>
            <a:endParaRPr lang="ko-KR" altLang="en-US" sz="5400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72F6958C-F212-44B1-8F25-7BAB67F191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2428875"/>
            <a:ext cx="5943600" cy="442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F29ED8A9-48DF-4CA9-9D9D-76622649D3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9700" y="4660447"/>
            <a:ext cx="3921787" cy="2197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80ACCA5C-0FA0-4309-AED7-7DB95C2137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593" y="2708502"/>
            <a:ext cx="3522307" cy="1951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98064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5B02C73-9FF2-D84B-A9F8-826F1B4AC2A1}"/>
              </a:ext>
            </a:extLst>
          </p:cNvPr>
          <p:cNvSpPr/>
          <p:nvPr/>
        </p:nvSpPr>
        <p:spPr>
          <a:xfrm>
            <a:off x="1076890" y="2767280"/>
            <a:ext cx="10038219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000" b="1" cap="none" spc="50" dirty="0">
                <a:ln w="25400" cmpd="sng">
                  <a:solidFill>
                    <a:srgbClr val="002060">
                      <a:alpha val="54000"/>
                    </a:srgbClr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6701254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568C8C5-D80A-44B6-9E0F-7156C2F3EED3}"/>
              </a:ext>
            </a:extLst>
          </p:cNvPr>
          <p:cNvCxnSpPr/>
          <p:nvPr/>
        </p:nvCxnSpPr>
        <p:spPr>
          <a:xfrm>
            <a:off x="12410983" y="4554245"/>
            <a:ext cx="914400" cy="914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718ED8A-311F-F84E-ADD8-393055B7170B}"/>
              </a:ext>
            </a:extLst>
          </p:cNvPr>
          <p:cNvSpPr txBox="1"/>
          <p:nvPr/>
        </p:nvSpPr>
        <p:spPr>
          <a:xfrm>
            <a:off x="1493779" y="961519"/>
            <a:ext cx="8073483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cs typeface="Arial" pitchFamily="34" charset="0"/>
              </a:rPr>
              <a:t>Thank you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2EEA84F-60EE-9E4A-836B-E00604AA1A0C}"/>
              </a:ext>
            </a:extLst>
          </p:cNvPr>
          <p:cNvSpPr txBox="1"/>
          <p:nvPr/>
        </p:nvSpPr>
        <p:spPr>
          <a:xfrm>
            <a:off x="1493778" y="3520440"/>
            <a:ext cx="521182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Any feedback?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Is handover required?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Audience didn’t understand what terms mean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Simple sentence at top: narrative on slide</a:t>
            </a:r>
          </a:p>
        </p:txBody>
      </p:sp>
    </p:spTree>
    <p:extLst>
      <p:ext uri="{BB962C8B-B14F-4D97-AF65-F5344CB8AC3E}">
        <p14:creationId xmlns:p14="http://schemas.microsoft.com/office/powerpoint/2010/main" val="33120316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50216" y="659748"/>
            <a:ext cx="3931570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cs typeface="Arial" pitchFamily="34" charset="0"/>
              </a:rPr>
              <a:t>Client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0E3F1C5-2C7C-46CF-B650-513F67A38C80}"/>
              </a:ext>
            </a:extLst>
          </p:cNvPr>
          <p:cNvGrpSpPr/>
          <p:nvPr/>
        </p:nvGrpSpPr>
        <p:grpSpPr>
          <a:xfrm>
            <a:off x="4342743" y="7191000"/>
            <a:ext cx="3187416" cy="576000"/>
            <a:chOff x="6669022" y="3358038"/>
            <a:chExt cx="2401714" cy="576000"/>
          </a:xfrm>
        </p:grpSpPr>
        <p:sp>
          <p:nvSpPr>
            <p:cNvPr id="15" name="Rounded Rectangle 4">
              <a:extLst>
                <a:ext uri="{FF2B5EF4-FFF2-40B4-BE49-F238E27FC236}">
                  <a16:creationId xmlns:a16="http://schemas.microsoft.com/office/drawing/2014/main" id="{C1165BEC-69DA-41B2-9402-3860BD893F52}"/>
                </a:ext>
              </a:extLst>
            </p:cNvPr>
            <p:cNvSpPr/>
            <p:nvPr/>
          </p:nvSpPr>
          <p:spPr>
            <a:xfrm>
              <a:off x="6669022" y="3358038"/>
              <a:ext cx="2376264" cy="576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76200"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EC51D46-00B7-4A70-9C01-BFF66418D560}"/>
                </a:ext>
              </a:extLst>
            </p:cNvPr>
            <p:cNvSpPr txBox="1"/>
            <p:nvPr/>
          </p:nvSpPr>
          <p:spPr>
            <a:xfrm>
              <a:off x="6694472" y="3461372"/>
              <a:ext cx="23762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Limited Resources!</a:t>
              </a:r>
              <a:endPara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C84567BD-7342-4600-A09B-76409E5B12E1}"/>
              </a:ext>
            </a:extLst>
          </p:cNvPr>
          <p:cNvSpPr txBox="1"/>
          <p:nvPr/>
        </p:nvSpPr>
        <p:spPr>
          <a:xfrm>
            <a:off x="3354851" y="2867004"/>
            <a:ext cx="43762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University of Melbourne’s constituents' team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C23A31A-643E-4C82-AA88-90695FF7ED9B}"/>
              </a:ext>
            </a:extLst>
          </p:cNvPr>
          <p:cNvGrpSpPr/>
          <p:nvPr/>
        </p:nvGrpSpPr>
        <p:grpSpPr>
          <a:xfrm>
            <a:off x="3041149" y="3445309"/>
            <a:ext cx="5805112" cy="1364734"/>
            <a:chOff x="2180556" y="4319146"/>
            <a:chExt cx="4559569" cy="1364734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77D41B4-DC0C-4F54-9EAB-915D203BA180}"/>
                </a:ext>
              </a:extLst>
            </p:cNvPr>
            <p:cNvSpPr txBox="1"/>
            <p:nvPr/>
          </p:nvSpPr>
          <p:spPr>
            <a:xfrm>
              <a:off x="2180556" y="4483551"/>
              <a:ext cx="455956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628594" lvl="1" indent="-171450">
                <a:buFont typeface="Arial" panose="020B0604020202020204" pitchFamily="34" charset="0"/>
                <a:buChar char="•"/>
              </a:pPr>
              <a:r>
                <a:rPr lang="en-AU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Focuses</a:t>
              </a:r>
              <a:r>
                <a:rPr lang="en-AU" sz="2400" dirty="0"/>
                <a:t> </a:t>
              </a:r>
              <a:r>
                <a:rPr lang="en-AU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on industry partners</a:t>
              </a:r>
            </a:p>
            <a:p>
              <a:pPr marL="628594" lvl="1" indent="-171450">
                <a:buFont typeface="Arial" panose="020B0604020202020204" pitchFamily="34" charset="0"/>
                <a:buChar char="•"/>
              </a:pPr>
              <a:r>
                <a:rPr lang="en-AU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Offers research collaboration, consultancy and innovation collaboration</a:t>
              </a:r>
            </a:p>
            <a:p>
              <a:pPr marL="628594" lvl="1" indent="-171450">
                <a:buFont typeface="Arial" panose="020B0604020202020204" pitchFamily="34" charset="0"/>
                <a:buChar char="•"/>
              </a:pPr>
              <a:r>
                <a:rPr lang="en-AU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Too many opportunities to be handled by BDMs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51E4276-260F-45CC-84A2-F78D2F47131D}"/>
                </a:ext>
              </a:extLst>
            </p:cNvPr>
            <p:cNvSpPr txBox="1"/>
            <p:nvPr/>
          </p:nvSpPr>
          <p:spPr>
            <a:xfrm>
              <a:off x="2551705" y="4319146"/>
              <a:ext cx="36836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600" b="1" dirty="0">
                  <a:solidFill>
                    <a:schemeClr val="accent4"/>
                  </a:solidFill>
                  <a:cs typeface="Arial" pitchFamily="34" charset="0"/>
                </a:rPr>
                <a:t>Research Collaborations</a:t>
              </a:r>
              <a:endParaRPr lang="ko-KR" altLang="en-US" sz="1600" b="1" dirty="0">
                <a:solidFill>
                  <a:schemeClr val="accent4"/>
                </a:solidFill>
                <a:cs typeface="Arial" pitchFamily="34" charset="0"/>
              </a:endParaRPr>
            </a:p>
          </p:txBody>
        </p:sp>
      </p:grpSp>
      <p:pic>
        <p:nvPicPr>
          <p:cNvPr id="37" name="Picture 36">
            <a:extLst>
              <a:ext uri="{FF2B5EF4-FFF2-40B4-BE49-F238E27FC236}">
                <a16:creationId xmlns:a16="http://schemas.microsoft.com/office/drawing/2014/main" id="{1EF2CAF8-5751-44F2-A701-A5299DAEDE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15" y="3036281"/>
            <a:ext cx="2407701" cy="2407701"/>
          </a:xfrm>
          <a:prstGeom prst="rect">
            <a:avLst/>
          </a:prstGeom>
        </p:spPr>
      </p:pic>
      <p:pic>
        <p:nvPicPr>
          <p:cNvPr id="39" name="Picture 38" descr="A close up of a logo&#10;&#10;Description automatically generated">
            <a:extLst>
              <a:ext uri="{FF2B5EF4-FFF2-40B4-BE49-F238E27FC236}">
                <a16:creationId xmlns:a16="http://schemas.microsoft.com/office/drawing/2014/main" id="{70E817F1-734F-45AB-AEE9-55C7E0AD8C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315" y="6858000"/>
            <a:ext cx="1597676" cy="1597676"/>
          </a:xfrm>
          <a:prstGeom prst="rect">
            <a:avLst/>
          </a:prstGeom>
        </p:spPr>
      </p:pic>
      <p:pic>
        <p:nvPicPr>
          <p:cNvPr id="40" name="Picture 39" descr="A close up of a sign&#10;&#10;Description automatically generated">
            <a:extLst>
              <a:ext uri="{FF2B5EF4-FFF2-40B4-BE49-F238E27FC236}">
                <a16:creationId xmlns:a16="http://schemas.microsoft.com/office/drawing/2014/main" id="{F308E432-2660-4DCD-AE8B-926D451734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3914" y="6858000"/>
            <a:ext cx="1242000" cy="12420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854E6CA-D62B-4943-8B95-07E17C8978DE}"/>
              </a:ext>
            </a:extLst>
          </p:cNvPr>
          <p:cNvSpPr txBox="1"/>
          <p:nvPr/>
        </p:nvSpPr>
        <p:spPr>
          <a:xfrm>
            <a:off x="3513685" y="5121034"/>
            <a:ext cx="78108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b="1" dirty="0">
                <a:solidFill>
                  <a:schemeClr val="accent4"/>
                </a:solidFill>
                <a:cs typeface="Arial" pitchFamily="34" charset="0"/>
              </a:rPr>
              <a:t>Scope of the Project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Develop a scoring model for the opportunities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Gain insights / determine the key drivers</a:t>
            </a:r>
          </a:p>
        </p:txBody>
      </p:sp>
    </p:spTree>
    <p:extLst>
      <p:ext uri="{BB962C8B-B14F-4D97-AF65-F5344CB8AC3E}">
        <p14:creationId xmlns:p14="http://schemas.microsoft.com/office/powerpoint/2010/main" val="625342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M</a:t>
            </a:r>
            <a:r>
              <a:rPr lang="en-US" altLang="zh-CN" dirty="0"/>
              <a:t>achine Learning Pipeline</a:t>
            </a:r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1126605-BCDF-48EC-9724-C31257FCE87E}"/>
              </a:ext>
            </a:extLst>
          </p:cNvPr>
          <p:cNvGrpSpPr/>
          <p:nvPr/>
        </p:nvGrpSpPr>
        <p:grpSpPr>
          <a:xfrm>
            <a:off x="918592" y="3756879"/>
            <a:ext cx="10372400" cy="371649"/>
            <a:chOff x="395536" y="3097535"/>
            <a:chExt cx="8208912" cy="371649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10A51B80-BE25-4B58-AC7D-C71E941EEBE4}"/>
                </a:ext>
              </a:extLst>
            </p:cNvPr>
            <p:cNvSpPr/>
            <p:nvPr/>
          </p:nvSpPr>
          <p:spPr>
            <a:xfrm>
              <a:off x="395536" y="3212976"/>
              <a:ext cx="1368152" cy="256208"/>
            </a:xfrm>
            <a:custGeom>
              <a:avLst/>
              <a:gdLst/>
              <a:ahLst/>
              <a:cxnLst/>
              <a:rect l="l" t="t" r="r" b="b"/>
              <a:pathLst>
                <a:path w="1008112" h="256208">
                  <a:moveTo>
                    <a:pt x="0" y="0"/>
                  </a:moveTo>
                  <a:lnTo>
                    <a:pt x="1008112" y="0"/>
                  </a:lnTo>
                  <a:lnTo>
                    <a:pt x="1008112" y="144016"/>
                  </a:lnTo>
                  <a:lnTo>
                    <a:pt x="569127" y="144016"/>
                  </a:lnTo>
                  <a:lnTo>
                    <a:pt x="504055" y="256208"/>
                  </a:lnTo>
                  <a:lnTo>
                    <a:pt x="438984" y="144016"/>
                  </a:lnTo>
                  <a:lnTo>
                    <a:pt x="0" y="14401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5" name="Rectangle 3">
              <a:extLst>
                <a:ext uri="{FF2B5EF4-FFF2-40B4-BE49-F238E27FC236}">
                  <a16:creationId xmlns:a16="http://schemas.microsoft.com/office/drawing/2014/main" id="{A986BA66-5F1C-4613-8A98-78837CA2D37C}"/>
                </a:ext>
              </a:extLst>
            </p:cNvPr>
            <p:cNvSpPr/>
            <p:nvPr/>
          </p:nvSpPr>
          <p:spPr>
            <a:xfrm rot="10800000">
              <a:off x="1763688" y="3097535"/>
              <a:ext cx="1368152" cy="256208"/>
            </a:xfrm>
            <a:custGeom>
              <a:avLst/>
              <a:gdLst/>
              <a:ahLst/>
              <a:cxnLst/>
              <a:rect l="l" t="t" r="r" b="b"/>
              <a:pathLst>
                <a:path w="1008112" h="256208">
                  <a:moveTo>
                    <a:pt x="0" y="0"/>
                  </a:moveTo>
                  <a:lnTo>
                    <a:pt x="1008112" y="0"/>
                  </a:lnTo>
                  <a:lnTo>
                    <a:pt x="1008112" y="144016"/>
                  </a:lnTo>
                  <a:lnTo>
                    <a:pt x="569127" y="144016"/>
                  </a:lnTo>
                  <a:lnTo>
                    <a:pt x="504055" y="256208"/>
                  </a:lnTo>
                  <a:lnTo>
                    <a:pt x="438984" y="144016"/>
                  </a:lnTo>
                  <a:lnTo>
                    <a:pt x="0" y="144016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accent1"/>
                </a:solidFill>
              </a:endParaRPr>
            </a:p>
          </p:txBody>
        </p:sp>
        <p:sp>
          <p:nvSpPr>
            <p:cNvPr id="6" name="Rectangle 3">
              <a:extLst>
                <a:ext uri="{FF2B5EF4-FFF2-40B4-BE49-F238E27FC236}">
                  <a16:creationId xmlns:a16="http://schemas.microsoft.com/office/drawing/2014/main" id="{2FDE795C-A164-4C18-9B13-0560F1A1BE01}"/>
                </a:ext>
              </a:extLst>
            </p:cNvPr>
            <p:cNvSpPr/>
            <p:nvPr/>
          </p:nvSpPr>
          <p:spPr>
            <a:xfrm>
              <a:off x="3131840" y="3212976"/>
              <a:ext cx="1368152" cy="256208"/>
            </a:xfrm>
            <a:custGeom>
              <a:avLst/>
              <a:gdLst/>
              <a:ahLst/>
              <a:cxnLst/>
              <a:rect l="l" t="t" r="r" b="b"/>
              <a:pathLst>
                <a:path w="1008112" h="256208">
                  <a:moveTo>
                    <a:pt x="0" y="0"/>
                  </a:moveTo>
                  <a:lnTo>
                    <a:pt x="1008112" y="0"/>
                  </a:lnTo>
                  <a:lnTo>
                    <a:pt x="1008112" y="144016"/>
                  </a:lnTo>
                  <a:lnTo>
                    <a:pt x="569127" y="144016"/>
                  </a:lnTo>
                  <a:lnTo>
                    <a:pt x="504055" y="256208"/>
                  </a:lnTo>
                  <a:lnTo>
                    <a:pt x="438984" y="144016"/>
                  </a:lnTo>
                  <a:lnTo>
                    <a:pt x="0" y="14401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7" name="Rectangle 3">
              <a:extLst>
                <a:ext uri="{FF2B5EF4-FFF2-40B4-BE49-F238E27FC236}">
                  <a16:creationId xmlns:a16="http://schemas.microsoft.com/office/drawing/2014/main" id="{D60D5D23-3D68-4635-A865-F740063117A5}"/>
                </a:ext>
              </a:extLst>
            </p:cNvPr>
            <p:cNvSpPr/>
            <p:nvPr/>
          </p:nvSpPr>
          <p:spPr>
            <a:xfrm rot="10800000">
              <a:off x="4499992" y="3097535"/>
              <a:ext cx="1368152" cy="256208"/>
            </a:xfrm>
            <a:custGeom>
              <a:avLst/>
              <a:gdLst/>
              <a:ahLst/>
              <a:cxnLst/>
              <a:rect l="l" t="t" r="r" b="b"/>
              <a:pathLst>
                <a:path w="1008112" h="256208">
                  <a:moveTo>
                    <a:pt x="0" y="0"/>
                  </a:moveTo>
                  <a:lnTo>
                    <a:pt x="1008112" y="0"/>
                  </a:lnTo>
                  <a:lnTo>
                    <a:pt x="1008112" y="144016"/>
                  </a:lnTo>
                  <a:lnTo>
                    <a:pt x="569127" y="144016"/>
                  </a:lnTo>
                  <a:lnTo>
                    <a:pt x="504055" y="256208"/>
                  </a:lnTo>
                  <a:lnTo>
                    <a:pt x="438984" y="144016"/>
                  </a:lnTo>
                  <a:lnTo>
                    <a:pt x="0" y="14401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8" name="Rectangle 3">
              <a:extLst>
                <a:ext uri="{FF2B5EF4-FFF2-40B4-BE49-F238E27FC236}">
                  <a16:creationId xmlns:a16="http://schemas.microsoft.com/office/drawing/2014/main" id="{41FD1879-391B-4C63-B6CE-7827F96D06C8}"/>
                </a:ext>
              </a:extLst>
            </p:cNvPr>
            <p:cNvSpPr/>
            <p:nvPr/>
          </p:nvSpPr>
          <p:spPr>
            <a:xfrm>
              <a:off x="5868144" y="3212976"/>
              <a:ext cx="1368152" cy="256208"/>
            </a:xfrm>
            <a:custGeom>
              <a:avLst/>
              <a:gdLst/>
              <a:ahLst/>
              <a:cxnLst/>
              <a:rect l="l" t="t" r="r" b="b"/>
              <a:pathLst>
                <a:path w="1008112" h="256208">
                  <a:moveTo>
                    <a:pt x="0" y="0"/>
                  </a:moveTo>
                  <a:lnTo>
                    <a:pt x="1008112" y="0"/>
                  </a:lnTo>
                  <a:lnTo>
                    <a:pt x="1008112" y="144016"/>
                  </a:lnTo>
                  <a:lnTo>
                    <a:pt x="569127" y="144016"/>
                  </a:lnTo>
                  <a:lnTo>
                    <a:pt x="504055" y="256208"/>
                  </a:lnTo>
                  <a:lnTo>
                    <a:pt x="438984" y="144016"/>
                  </a:lnTo>
                  <a:lnTo>
                    <a:pt x="0" y="144016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9" name="Rectangle 3">
              <a:extLst>
                <a:ext uri="{FF2B5EF4-FFF2-40B4-BE49-F238E27FC236}">
                  <a16:creationId xmlns:a16="http://schemas.microsoft.com/office/drawing/2014/main" id="{B53D7184-1D9A-4369-BA86-9D5254244445}"/>
                </a:ext>
              </a:extLst>
            </p:cNvPr>
            <p:cNvSpPr/>
            <p:nvPr/>
          </p:nvSpPr>
          <p:spPr>
            <a:xfrm rot="10800000">
              <a:off x="7236296" y="3097535"/>
              <a:ext cx="1368152" cy="256208"/>
            </a:xfrm>
            <a:custGeom>
              <a:avLst/>
              <a:gdLst/>
              <a:ahLst/>
              <a:cxnLst/>
              <a:rect l="l" t="t" r="r" b="b"/>
              <a:pathLst>
                <a:path w="1008112" h="256208">
                  <a:moveTo>
                    <a:pt x="0" y="0"/>
                  </a:moveTo>
                  <a:lnTo>
                    <a:pt x="1008112" y="0"/>
                  </a:lnTo>
                  <a:lnTo>
                    <a:pt x="1008112" y="144016"/>
                  </a:lnTo>
                  <a:lnTo>
                    <a:pt x="569127" y="144016"/>
                  </a:lnTo>
                  <a:lnTo>
                    <a:pt x="504055" y="256208"/>
                  </a:lnTo>
                  <a:lnTo>
                    <a:pt x="438984" y="144016"/>
                  </a:lnTo>
                  <a:lnTo>
                    <a:pt x="0" y="144016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sp>
        <p:nvSpPr>
          <p:cNvPr id="10" name="Oval 9">
            <a:extLst>
              <a:ext uri="{FF2B5EF4-FFF2-40B4-BE49-F238E27FC236}">
                <a16:creationId xmlns:a16="http://schemas.microsoft.com/office/drawing/2014/main" id="{2288ADC4-4379-4ED1-915A-5747C7B07EB9}"/>
              </a:ext>
            </a:extLst>
          </p:cNvPr>
          <p:cNvSpPr>
            <a:spLocks noChangeAspect="1"/>
          </p:cNvSpPr>
          <p:nvPr/>
        </p:nvSpPr>
        <p:spPr>
          <a:xfrm>
            <a:off x="1424219" y="2847942"/>
            <a:ext cx="731520" cy="731520"/>
          </a:xfrm>
          <a:prstGeom prst="ellipse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690E4F-E05F-474E-8056-35D3A0EF61FC}"/>
              </a:ext>
            </a:extLst>
          </p:cNvPr>
          <p:cNvSpPr txBox="1"/>
          <p:nvPr/>
        </p:nvSpPr>
        <p:spPr>
          <a:xfrm>
            <a:off x="506027" y="4222762"/>
            <a:ext cx="22864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Data Integration</a:t>
            </a:r>
            <a:endParaRPr lang="ko-KR" altLang="en-US" sz="2400" b="1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C39DF76-799E-40BD-8F84-7F135B93AC96}"/>
              </a:ext>
            </a:extLst>
          </p:cNvPr>
          <p:cNvSpPr txBox="1"/>
          <p:nvPr/>
        </p:nvSpPr>
        <p:spPr>
          <a:xfrm>
            <a:off x="2305294" y="2741802"/>
            <a:ext cx="24285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Pre-Processing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CCFEC62-430D-4103-B1E3-D077E44D5848}"/>
              </a:ext>
            </a:extLst>
          </p:cNvPr>
          <p:cNvSpPr>
            <a:spLocks noChangeAspect="1"/>
          </p:cNvSpPr>
          <p:nvPr/>
        </p:nvSpPr>
        <p:spPr>
          <a:xfrm>
            <a:off x="3153819" y="4340483"/>
            <a:ext cx="731520" cy="731520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22FC461-44D0-4D17-9BE7-D7C289624559}"/>
              </a:ext>
            </a:extLst>
          </p:cNvPr>
          <p:cNvSpPr>
            <a:spLocks noChangeAspect="1"/>
          </p:cNvSpPr>
          <p:nvPr/>
        </p:nvSpPr>
        <p:spPr>
          <a:xfrm>
            <a:off x="4883419" y="2847942"/>
            <a:ext cx="731520" cy="731520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CCE4CDA-91EE-4798-B4C3-B5E79EFBA233}"/>
              </a:ext>
            </a:extLst>
          </p:cNvPr>
          <p:cNvSpPr txBox="1"/>
          <p:nvPr/>
        </p:nvSpPr>
        <p:spPr>
          <a:xfrm>
            <a:off x="4512222" y="4241186"/>
            <a:ext cx="14495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Model Training</a:t>
            </a:r>
            <a:endParaRPr lang="ko-KR" altLang="en-US" sz="2400" b="1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D8CAF5FB-3E18-4835-86C1-47A66A72D932}"/>
              </a:ext>
            </a:extLst>
          </p:cNvPr>
          <p:cNvSpPr>
            <a:spLocks noChangeAspect="1"/>
          </p:cNvSpPr>
          <p:nvPr/>
        </p:nvSpPr>
        <p:spPr>
          <a:xfrm>
            <a:off x="8342619" y="2847942"/>
            <a:ext cx="731520" cy="731520"/>
          </a:xfrm>
          <a:prstGeom prst="ellipse">
            <a:avLst/>
          </a:prstGeom>
          <a:noFill/>
          <a:ln w="381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00C9389-373B-478A-B74E-700AE7A0A2AC}"/>
              </a:ext>
            </a:extLst>
          </p:cNvPr>
          <p:cNvSpPr txBox="1"/>
          <p:nvPr/>
        </p:nvSpPr>
        <p:spPr>
          <a:xfrm>
            <a:off x="9458549" y="2557135"/>
            <a:ext cx="19344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Model Monitoring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D7D551A-C045-4DE7-B865-56947E697D2F}"/>
              </a:ext>
            </a:extLst>
          </p:cNvPr>
          <p:cNvSpPr txBox="1"/>
          <p:nvPr/>
        </p:nvSpPr>
        <p:spPr>
          <a:xfrm>
            <a:off x="6066122" y="2729955"/>
            <a:ext cx="17287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Model Validation</a:t>
            </a:r>
            <a:endParaRPr lang="ko-KR" altLang="en-US" sz="2400" b="1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4725C0F4-C50B-41ED-A73E-5311B2D39730}"/>
              </a:ext>
            </a:extLst>
          </p:cNvPr>
          <p:cNvSpPr>
            <a:spLocks noChangeAspect="1"/>
          </p:cNvSpPr>
          <p:nvPr/>
        </p:nvSpPr>
        <p:spPr>
          <a:xfrm>
            <a:off x="6613019" y="4337700"/>
            <a:ext cx="731520" cy="731520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2724DCAC-56DF-4230-A803-7C2AB13AE92A}"/>
              </a:ext>
            </a:extLst>
          </p:cNvPr>
          <p:cNvSpPr>
            <a:spLocks noChangeAspect="1"/>
          </p:cNvSpPr>
          <p:nvPr/>
        </p:nvSpPr>
        <p:spPr>
          <a:xfrm>
            <a:off x="10072220" y="4334917"/>
            <a:ext cx="731520" cy="731520"/>
          </a:xfrm>
          <a:prstGeom prst="ellipse">
            <a:avLst/>
          </a:prstGeom>
          <a:noFill/>
          <a:ln w="381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bg2"/>
              </a:solidFill>
            </a:endParaRPr>
          </a:p>
        </p:txBody>
      </p:sp>
      <p:sp>
        <p:nvSpPr>
          <p:cNvPr id="40" name="Parallelogram 15">
            <a:extLst>
              <a:ext uri="{FF2B5EF4-FFF2-40B4-BE49-F238E27FC236}">
                <a16:creationId xmlns:a16="http://schemas.microsoft.com/office/drawing/2014/main" id="{0A74FE83-235E-454A-B704-1B3942D74B7A}"/>
              </a:ext>
            </a:extLst>
          </p:cNvPr>
          <p:cNvSpPr/>
          <p:nvPr/>
        </p:nvSpPr>
        <p:spPr>
          <a:xfrm flipH="1">
            <a:off x="3341434" y="4525620"/>
            <a:ext cx="360126" cy="360126"/>
          </a:xfrm>
          <a:custGeom>
            <a:avLst/>
            <a:gdLst/>
            <a:ahLst/>
            <a:cxnLst/>
            <a:rect l="l" t="t" r="r" b="b"/>
            <a:pathLst>
              <a:path w="3242753" h="3227814">
                <a:moveTo>
                  <a:pt x="1621376" y="1043635"/>
                </a:moveTo>
                <a:cubicBezTo>
                  <a:pt x="1557188" y="1043635"/>
                  <a:pt x="1505154" y="1095669"/>
                  <a:pt x="1505154" y="1159857"/>
                </a:cubicBezTo>
                <a:lnTo>
                  <a:pt x="1505154" y="1625483"/>
                </a:lnTo>
                <a:lnTo>
                  <a:pt x="1033577" y="1625483"/>
                </a:lnTo>
                <a:cubicBezTo>
                  <a:pt x="969389" y="1625483"/>
                  <a:pt x="917355" y="1677517"/>
                  <a:pt x="917355" y="1741705"/>
                </a:cubicBezTo>
                <a:cubicBezTo>
                  <a:pt x="917355" y="1805893"/>
                  <a:pt x="969389" y="1857927"/>
                  <a:pt x="1033577" y="1857927"/>
                </a:cubicBezTo>
                <a:lnTo>
                  <a:pt x="1614688" y="1857927"/>
                </a:lnTo>
                <a:lnTo>
                  <a:pt x="1619859" y="1856884"/>
                </a:lnTo>
                <a:cubicBezTo>
                  <a:pt x="1620361" y="1857187"/>
                  <a:pt x="1620868" y="1857190"/>
                  <a:pt x="1621376" y="1857190"/>
                </a:cubicBezTo>
                <a:cubicBezTo>
                  <a:pt x="1685564" y="1857190"/>
                  <a:pt x="1737598" y="1805156"/>
                  <a:pt x="1737598" y="1740968"/>
                </a:cubicBezTo>
                <a:lnTo>
                  <a:pt x="1737598" y="1159857"/>
                </a:lnTo>
                <a:cubicBezTo>
                  <a:pt x="1737598" y="1095669"/>
                  <a:pt x="1685564" y="1043635"/>
                  <a:pt x="1621376" y="1043635"/>
                </a:cubicBezTo>
                <a:close/>
                <a:moveTo>
                  <a:pt x="1621376" y="628818"/>
                </a:moveTo>
                <a:cubicBezTo>
                  <a:pt x="2206882" y="628818"/>
                  <a:pt x="2681529" y="1103464"/>
                  <a:pt x="2681529" y="1688970"/>
                </a:cubicBezTo>
                <a:cubicBezTo>
                  <a:pt x="2681529" y="2274476"/>
                  <a:pt x="2206882" y="2749122"/>
                  <a:pt x="1621376" y="2749122"/>
                </a:cubicBezTo>
                <a:cubicBezTo>
                  <a:pt x="1035870" y="2749122"/>
                  <a:pt x="561223" y="2274476"/>
                  <a:pt x="561223" y="1688970"/>
                </a:cubicBezTo>
                <a:cubicBezTo>
                  <a:pt x="561223" y="1103464"/>
                  <a:pt x="1035870" y="628818"/>
                  <a:pt x="1621376" y="628818"/>
                </a:cubicBezTo>
                <a:close/>
                <a:moveTo>
                  <a:pt x="1621376" y="424596"/>
                </a:moveTo>
                <a:cubicBezTo>
                  <a:pt x="923081" y="424596"/>
                  <a:pt x="357001" y="990676"/>
                  <a:pt x="357001" y="1688970"/>
                </a:cubicBezTo>
                <a:cubicBezTo>
                  <a:pt x="357001" y="2128645"/>
                  <a:pt x="581423" y="2515905"/>
                  <a:pt x="922189" y="2742109"/>
                </a:cubicBezTo>
                <a:lnTo>
                  <a:pt x="652992" y="3227814"/>
                </a:lnTo>
                <a:lnTo>
                  <a:pt x="911997" y="3227814"/>
                </a:lnTo>
                <a:lnTo>
                  <a:pt x="1121304" y="2850168"/>
                </a:lnTo>
                <a:cubicBezTo>
                  <a:pt x="1274563" y="2916691"/>
                  <a:pt x="1443689" y="2953344"/>
                  <a:pt x="1621376" y="2953344"/>
                </a:cubicBezTo>
                <a:cubicBezTo>
                  <a:pt x="1799063" y="2953344"/>
                  <a:pt x="1968189" y="2916691"/>
                  <a:pt x="2121449" y="2850168"/>
                </a:cubicBezTo>
                <a:lnTo>
                  <a:pt x="2330755" y="3227814"/>
                </a:lnTo>
                <a:lnTo>
                  <a:pt x="2589760" y="3227814"/>
                </a:lnTo>
                <a:lnTo>
                  <a:pt x="2320563" y="2742109"/>
                </a:lnTo>
                <a:cubicBezTo>
                  <a:pt x="2661329" y="2515905"/>
                  <a:pt x="2885751" y="2128645"/>
                  <a:pt x="2885751" y="1688970"/>
                </a:cubicBezTo>
                <a:cubicBezTo>
                  <a:pt x="2885751" y="990676"/>
                  <a:pt x="2319671" y="424596"/>
                  <a:pt x="1621376" y="424596"/>
                </a:cubicBezTo>
                <a:close/>
                <a:moveTo>
                  <a:pt x="2599800" y="123238"/>
                </a:moveTo>
                <a:cubicBezTo>
                  <a:pt x="2434609" y="120698"/>
                  <a:pt x="2268460" y="180476"/>
                  <a:pt x="2139563" y="303161"/>
                </a:cubicBezTo>
                <a:lnTo>
                  <a:pt x="3057258" y="1232053"/>
                </a:lnTo>
                <a:cubicBezTo>
                  <a:pt x="3305736" y="977255"/>
                  <a:pt x="3304415" y="570405"/>
                  <a:pt x="3054287" y="317226"/>
                </a:cubicBezTo>
                <a:cubicBezTo>
                  <a:pt x="2929224" y="190636"/>
                  <a:pt x="2764991" y="125778"/>
                  <a:pt x="2599800" y="123238"/>
                </a:cubicBezTo>
                <a:close/>
                <a:moveTo>
                  <a:pt x="642953" y="123238"/>
                </a:moveTo>
                <a:cubicBezTo>
                  <a:pt x="477762" y="125778"/>
                  <a:pt x="313529" y="190636"/>
                  <a:pt x="188466" y="317226"/>
                </a:cubicBezTo>
                <a:cubicBezTo>
                  <a:pt x="-61662" y="570405"/>
                  <a:pt x="-62983" y="977255"/>
                  <a:pt x="185495" y="1232053"/>
                </a:cubicBezTo>
                <a:lnTo>
                  <a:pt x="1103190" y="303161"/>
                </a:lnTo>
                <a:cubicBezTo>
                  <a:pt x="974294" y="180476"/>
                  <a:pt x="808144" y="120698"/>
                  <a:pt x="642953" y="123238"/>
                </a:cubicBezTo>
                <a:close/>
                <a:moveTo>
                  <a:pt x="1722692" y="0"/>
                </a:moveTo>
                <a:lnTo>
                  <a:pt x="1520061" y="0"/>
                </a:lnTo>
                <a:cubicBezTo>
                  <a:pt x="1440152" y="0"/>
                  <a:pt x="1375373" y="64779"/>
                  <a:pt x="1375373" y="144688"/>
                </a:cubicBezTo>
                <a:lnTo>
                  <a:pt x="1375373" y="289376"/>
                </a:lnTo>
                <a:lnTo>
                  <a:pt x="1867380" y="289376"/>
                </a:lnTo>
                <a:lnTo>
                  <a:pt x="1867380" y="144688"/>
                </a:lnTo>
                <a:cubicBezTo>
                  <a:pt x="1867380" y="64779"/>
                  <a:pt x="1802601" y="0"/>
                  <a:pt x="1722692" y="0"/>
                </a:cubicBezTo>
                <a:close/>
              </a:path>
            </a:pathLst>
          </a:custGeom>
          <a:solidFill>
            <a:schemeClr val="accent6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0" dirty="0"/>
          </a:p>
        </p:txBody>
      </p:sp>
      <p:sp>
        <p:nvSpPr>
          <p:cNvPr id="41" name="Rectangle 16">
            <a:extLst>
              <a:ext uri="{FF2B5EF4-FFF2-40B4-BE49-F238E27FC236}">
                <a16:creationId xmlns:a16="http://schemas.microsoft.com/office/drawing/2014/main" id="{95B5E393-655B-4766-B22F-FB32013D6FE9}"/>
              </a:ext>
            </a:extLst>
          </p:cNvPr>
          <p:cNvSpPr/>
          <p:nvPr/>
        </p:nvSpPr>
        <p:spPr>
          <a:xfrm rot="2700000">
            <a:off x="1640626" y="2985444"/>
            <a:ext cx="265920" cy="476745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5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0" dirty="0"/>
          </a:p>
        </p:txBody>
      </p:sp>
      <p:sp>
        <p:nvSpPr>
          <p:cNvPr id="42" name="Freeform 18">
            <a:extLst>
              <a:ext uri="{FF2B5EF4-FFF2-40B4-BE49-F238E27FC236}">
                <a16:creationId xmlns:a16="http://schemas.microsoft.com/office/drawing/2014/main" id="{A38106C1-1E24-4AC3-BE3F-E7AAD1297BDE}"/>
              </a:ext>
            </a:extLst>
          </p:cNvPr>
          <p:cNvSpPr/>
          <p:nvPr/>
        </p:nvSpPr>
        <p:spPr>
          <a:xfrm>
            <a:off x="6753477" y="4507874"/>
            <a:ext cx="426233" cy="344001"/>
          </a:xfrm>
          <a:custGeom>
            <a:avLst/>
            <a:gdLst/>
            <a:ahLst/>
            <a:cxnLst/>
            <a:rect l="l" t="t" r="r" b="b"/>
            <a:pathLst>
              <a:path w="3307788" h="2669631">
                <a:moveTo>
                  <a:pt x="2793832" y="1478391"/>
                </a:moveTo>
                <a:cubicBezTo>
                  <a:pt x="2772990" y="1635402"/>
                  <a:pt x="2717678" y="1784517"/>
                  <a:pt x="2633007" y="1915952"/>
                </a:cubicBezTo>
                <a:cubicBezTo>
                  <a:pt x="2695386" y="1951862"/>
                  <a:pt x="2772768" y="1955673"/>
                  <a:pt x="2841607" y="1924185"/>
                </a:cubicBezTo>
                <a:cubicBezTo>
                  <a:pt x="2943442" y="1877605"/>
                  <a:pt x="2999062" y="1766364"/>
                  <a:pt x="2975226" y="1656948"/>
                </a:cubicBezTo>
                <a:cubicBezTo>
                  <a:pt x="2955176" y="1564911"/>
                  <a:pt x="2883463" y="1495086"/>
                  <a:pt x="2793832" y="1478391"/>
                </a:cubicBezTo>
                <a:close/>
                <a:moveTo>
                  <a:pt x="2807611" y="1247700"/>
                </a:moveTo>
                <a:lnTo>
                  <a:pt x="2807472" y="1256060"/>
                </a:lnTo>
                <a:cubicBezTo>
                  <a:pt x="2994195" y="1281771"/>
                  <a:pt x="3148201" y="1421768"/>
                  <a:pt x="3189276" y="1610317"/>
                </a:cubicBezTo>
                <a:cubicBezTo>
                  <a:pt x="3235041" y="1820393"/>
                  <a:pt x="3128252" y="2033972"/>
                  <a:pt x="2932732" y="2123406"/>
                </a:cubicBezTo>
                <a:cubicBezTo>
                  <a:pt x="2789297" y="2189015"/>
                  <a:pt x="2626543" y="2174805"/>
                  <a:pt x="2499470" y="2094044"/>
                </a:cubicBezTo>
                <a:cubicBezTo>
                  <a:pt x="2427194" y="2172627"/>
                  <a:pt x="2343030" y="2241391"/>
                  <a:pt x="2248861" y="2297980"/>
                </a:cubicBezTo>
                <a:cubicBezTo>
                  <a:pt x="2178351" y="2340352"/>
                  <a:pt x="2104446" y="2374567"/>
                  <a:pt x="2027600" y="2398134"/>
                </a:cubicBezTo>
                <a:lnTo>
                  <a:pt x="3307788" y="2397615"/>
                </a:lnTo>
                <a:cubicBezTo>
                  <a:pt x="3265361" y="2549905"/>
                  <a:pt x="2537441" y="2669620"/>
                  <a:pt x="1653814" y="2669631"/>
                </a:cubicBezTo>
                <a:cubicBezTo>
                  <a:pt x="773102" y="2669642"/>
                  <a:pt x="46417" y="2550707"/>
                  <a:pt x="0" y="2398955"/>
                </a:cubicBezTo>
                <a:lnTo>
                  <a:pt x="1280678" y="2398436"/>
                </a:lnTo>
                <a:cubicBezTo>
                  <a:pt x="1203764" y="2374915"/>
                  <a:pt x="1129786" y="2340732"/>
                  <a:pt x="1059201" y="2298380"/>
                </a:cubicBezTo>
                <a:cubicBezTo>
                  <a:pt x="693039" y="2078675"/>
                  <a:pt x="477900" y="1674935"/>
                  <a:pt x="499745" y="1248476"/>
                </a:cubicBezTo>
                <a:close/>
                <a:moveTo>
                  <a:pt x="1331611" y="201752"/>
                </a:moveTo>
                <a:cubicBezTo>
                  <a:pt x="1206335" y="290902"/>
                  <a:pt x="1124761" y="308382"/>
                  <a:pt x="1132336" y="435988"/>
                </a:cubicBezTo>
                <a:cubicBezTo>
                  <a:pt x="1160888" y="640507"/>
                  <a:pt x="1527973" y="617783"/>
                  <a:pt x="1498839" y="840365"/>
                </a:cubicBezTo>
                <a:cubicBezTo>
                  <a:pt x="1455138" y="960979"/>
                  <a:pt x="1395705" y="987199"/>
                  <a:pt x="1213910" y="1052459"/>
                </a:cubicBezTo>
                <a:cubicBezTo>
                  <a:pt x="1331028" y="972050"/>
                  <a:pt x="1364241" y="921357"/>
                  <a:pt x="1360745" y="809484"/>
                </a:cubicBezTo>
                <a:cubicBezTo>
                  <a:pt x="1360746" y="646916"/>
                  <a:pt x="1111360" y="626523"/>
                  <a:pt x="1020462" y="495421"/>
                </a:cubicBezTo>
                <a:cubicBezTo>
                  <a:pt x="941218" y="374224"/>
                  <a:pt x="1061250" y="280996"/>
                  <a:pt x="1331611" y="201752"/>
                </a:cubicBezTo>
                <a:close/>
                <a:moveTo>
                  <a:pt x="2164365" y="80223"/>
                </a:moveTo>
                <a:cubicBezTo>
                  <a:pt x="2021192" y="182108"/>
                  <a:pt x="1927964" y="202086"/>
                  <a:pt x="1936621" y="347922"/>
                </a:cubicBezTo>
                <a:cubicBezTo>
                  <a:pt x="1969252" y="581657"/>
                  <a:pt x="2388778" y="555687"/>
                  <a:pt x="2355482" y="810066"/>
                </a:cubicBezTo>
                <a:cubicBezTo>
                  <a:pt x="2305538" y="947910"/>
                  <a:pt x="2237615" y="977876"/>
                  <a:pt x="2029849" y="1052459"/>
                </a:cubicBezTo>
                <a:cubicBezTo>
                  <a:pt x="2163698" y="960563"/>
                  <a:pt x="2201656" y="902628"/>
                  <a:pt x="2197660" y="774773"/>
                </a:cubicBezTo>
                <a:cubicBezTo>
                  <a:pt x="2197661" y="588982"/>
                  <a:pt x="1912649" y="565676"/>
                  <a:pt x="1808765" y="415844"/>
                </a:cubicBezTo>
                <a:cubicBezTo>
                  <a:pt x="1718201" y="277334"/>
                  <a:pt x="1855380" y="170787"/>
                  <a:pt x="2164365" y="80223"/>
                </a:cubicBezTo>
                <a:close/>
                <a:moveTo>
                  <a:pt x="1754169" y="0"/>
                </a:moveTo>
                <a:cubicBezTo>
                  <a:pt x="1583512" y="121444"/>
                  <a:pt x="1472387" y="145257"/>
                  <a:pt x="1482706" y="319088"/>
                </a:cubicBezTo>
                <a:cubicBezTo>
                  <a:pt x="1521601" y="597693"/>
                  <a:pt x="2021663" y="566738"/>
                  <a:pt x="1981975" y="869950"/>
                </a:cubicBezTo>
                <a:cubicBezTo>
                  <a:pt x="1922443" y="1034256"/>
                  <a:pt x="1841481" y="1069974"/>
                  <a:pt x="1593831" y="1158875"/>
                </a:cubicBezTo>
                <a:cubicBezTo>
                  <a:pt x="1753374" y="1049338"/>
                  <a:pt x="1798619" y="980281"/>
                  <a:pt x="1793856" y="827882"/>
                </a:cubicBezTo>
                <a:cubicBezTo>
                  <a:pt x="1793857" y="606424"/>
                  <a:pt x="1454132" y="578644"/>
                  <a:pt x="1330306" y="400050"/>
                </a:cubicBezTo>
                <a:cubicBezTo>
                  <a:pt x="1222356" y="234950"/>
                  <a:pt x="1385869" y="107950"/>
                  <a:pt x="1754169" y="0"/>
                </a:cubicBezTo>
                <a:close/>
              </a:path>
            </a:pathLst>
          </a:custGeom>
          <a:solidFill>
            <a:schemeClr val="accent2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0" dirty="0"/>
          </a:p>
        </p:txBody>
      </p:sp>
      <p:sp>
        <p:nvSpPr>
          <p:cNvPr id="43" name="Rectangle 36">
            <a:extLst>
              <a:ext uri="{FF2B5EF4-FFF2-40B4-BE49-F238E27FC236}">
                <a16:creationId xmlns:a16="http://schemas.microsoft.com/office/drawing/2014/main" id="{14E557A0-9E20-4BC3-8545-3C5FF4AA78B5}"/>
              </a:ext>
            </a:extLst>
          </p:cNvPr>
          <p:cNvSpPr/>
          <p:nvPr/>
        </p:nvSpPr>
        <p:spPr>
          <a:xfrm>
            <a:off x="5035408" y="3029669"/>
            <a:ext cx="415824" cy="347596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accent1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0" dirty="0"/>
          </a:p>
        </p:txBody>
      </p:sp>
      <p:sp>
        <p:nvSpPr>
          <p:cNvPr id="44" name="Rounded Rectangle 27">
            <a:extLst>
              <a:ext uri="{FF2B5EF4-FFF2-40B4-BE49-F238E27FC236}">
                <a16:creationId xmlns:a16="http://schemas.microsoft.com/office/drawing/2014/main" id="{6DD72A96-24D1-4326-B283-6B9C7DA0A6A3}"/>
              </a:ext>
            </a:extLst>
          </p:cNvPr>
          <p:cNvSpPr/>
          <p:nvPr/>
        </p:nvSpPr>
        <p:spPr>
          <a:xfrm>
            <a:off x="8546988" y="3061840"/>
            <a:ext cx="345419" cy="265328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bg1"/>
          </a:solidFill>
          <a:ln w="222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0" dirty="0"/>
          </a:p>
        </p:txBody>
      </p:sp>
      <p:sp>
        <p:nvSpPr>
          <p:cNvPr id="45" name="Oval 21">
            <a:extLst>
              <a:ext uri="{FF2B5EF4-FFF2-40B4-BE49-F238E27FC236}">
                <a16:creationId xmlns:a16="http://schemas.microsoft.com/office/drawing/2014/main" id="{C1ED2357-2148-40B4-A8D5-0291593698A0}"/>
              </a:ext>
            </a:extLst>
          </p:cNvPr>
          <p:cNvSpPr>
            <a:spLocks noChangeAspect="1"/>
          </p:cNvSpPr>
          <p:nvPr/>
        </p:nvSpPr>
        <p:spPr>
          <a:xfrm>
            <a:off x="10242061" y="4487072"/>
            <a:ext cx="395373" cy="398675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bg1"/>
          </a:solidFill>
          <a:ln w="222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8045165-3DB0-4F54-81D3-2C9E04D7781D}"/>
              </a:ext>
            </a:extLst>
          </p:cNvPr>
          <p:cNvSpPr txBox="1"/>
          <p:nvPr/>
        </p:nvSpPr>
        <p:spPr>
          <a:xfrm>
            <a:off x="7777470" y="4341321"/>
            <a:ext cx="19344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Model Deployment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22695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565424" y="877473"/>
            <a:ext cx="5061151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cs typeface="Arial" pitchFamily="34" charset="0"/>
              </a:rPr>
              <a:t>Key Challenges</a:t>
            </a:r>
            <a:endParaRPr lang="ko-KR" altLang="en-US" sz="5400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CAD9395B-C902-4F92-9317-F7B819CFF3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3834" y="6957394"/>
            <a:ext cx="1272161" cy="1272161"/>
          </a:xfrm>
          <a:prstGeom prst="rect">
            <a:avLst/>
          </a:prstGeom>
        </p:spPr>
      </p:pic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DAE8168B-FBA9-46FB-93B8-D0CFEBB836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1760" y="4916167"/>
            <a:ext cx="1265582" cy="126558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2E1857F-7043-6D40-9D92-E8A772D3A2F8}"/>
              </a:ext>
            </a:extLst>
          </p:cNvPr>
          <p:cNvSpPr txBox="1"/>
          <p:nvPr/>
        </p:nvSpPr>
        <p:spPr>
          <a:xfrm>
            <a:off x="650358" y="3325969"/>
            <a:ext cx="467948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ML challenges: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Dealing with missing data (data cleaning)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Feature transformation (</a:t>
            </a:r>
            <a:r>
              <a:rPr lang="en-AU" dirty="0"/>
              <a:t>categorical</a:t>
            </a:r>
            <a:r>
              <a:rPr lang="en-US" dirty="0"/>
              <a:t> data)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Feature selection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Imbalanced dataset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Model development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Interpreting and results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6D04FB-B5A0-1D40-9CBE-05C565ABC123}"/>
              </a:ext>
            </a:extLst>
          </p:cNvPr>
          <p:cNvSpPr txBox="1"/>
          <p:nvPr/>
        </p:nvSpPr>
        <p:spPr>
          <a:xfrm>
            <a:off x="5615144" y="3325969"/>
            <a:ext cx="515397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Things we cannot control: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Lots of missing data, and missing data entries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Integrity of the data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4481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26F680B-65A5-3D43-86A3-662FB62C8096}"/>
              </a:ext>
            </a:extLst>
          </p:cNvPr>
          <p:cNvSpPr txBox="1"/>
          <p:nvPr/>
        </p:nvSpPr>
        <p:spPr>
          <a:xfrm>
            <a:off x="3686868" y="643818"/>
            <a:ext cx="5470985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cs typeface="Arial" pitchFamily="34" charset="0"/>
              </a:rPr>
              <a:t>Research Data</a:t>
            </a:r>
          </a:p>
        </p:txBody>
      </p:sp>
      <p:pic>
        <p:nvPicPr>
          <p:cNvPr id="6" name="Picture 5" descr="Map&#10;&#10;Description automatically generated">
            <a:extLst>
              <a:ext uri="{FF2B5EF4-FFF2-40B4-BE49-F238E27FC236}">
                <a16:creationId xmlns:a16="http://schemas.microsoft.com/office/drawing/2014/main" id="{71EF2891-1CAB-C143-A3D0-994B4315695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21153"/>
          <a:stretch/>
        </p:blipFill>
        <p:spPr>
          <a:xfrm>
            <a:off x="0" y="1820083"/>
            <a:ext cx="6621463" cy="3524250"/>
          </a:xfrm>
          <a:prstGeom prst="rect">
            <a:avLst/>
          </a:prstGeom>
        </p:spPr>
      </p:pic>
      <p:sp>
        <p:nvSpPr>
          <p:cNvPr id="7" name="Text Box 9">
            <a:extLst>
              <a:ext uri="{FF2B5EF4-FFF2-40B4-BE49-F238E27FC236}">
                <a16:creationId xmlns:a16="http://schemas.microsoft.com/office/drawing/2014/main" id="{E34C919C-8BD1-144B-8F45-13B502CF69D1}"/>
              </a:ext>
            </a:extLst>
          </p:cNvPr>
          <p:cNvSpPr txBox="1"/>
          <p:nvPr/>
        </p:nvSpPr>
        <p:spPr>
          <a:xfrm>
            <a:off x="6892616" y="2647382"/>
            <a:ext cx="2770414" cy="5816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80000"/>
              </a:lnSpc>
            </a:pP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Gurmukhi MN" panose="02020600050405020304" charset="0"/>
                <a:cs typeface="Gurmukhi MN" panose="02020600050405020304" charset="0"/>
              </a:rPr>
              <a:t>7598 historical leads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84DF81B-3F6B-4E4A-A5C6-AA9FEE1F486A}"/>
              </a:ext>
            </a:extLst>
          </p:cNvPr>
          <p:cNvSpPr/>
          <p:nvPr/>
        </p:nvSpPr>
        <p:spPr>
          <a:xfrm>
            <a:off x="7000820" y="3538922"/>
            <a:ext cx="1539204" cy="5816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80000"/>
              </a:lnSpc>
            </a:pP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Gurmukhi MN" panose="02020600050405020304" charset="0"/>
                <a:cs typeface="Gurmukhi MN" panose="02020600050405020304" charset="0"/>
                <a:sym typeface="+mn-ea"/>
              </a:rPr>
              <a:t>38 features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6D30250-53B0-9C40-8B4B-0113A91A1C74}"/>
              </a:ext>
            </a:extLst>
          </p:cNvPr>
          <p:cNvSpPr/>
          <p:nvPr/>
        </p:nvSpPr>
        <p:spPr>
          <a:xfrm>
            <a:off x="10818054" y="2924029"/>
            <a:ext cx="74892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Gurmukhi MN" panose="02020600050405020304" charset="0"/>
                <a:cs typeface="Gurmukhi MN" panose="02020600050405020304" charset="0"/>
              </a:rPr>
              <a:t>5408</a:t>
            </a:r>
            <a:endParaRPr lang="en-US" sz="2000" dirty="0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CBB5CCE4-17F0-BA4A-9656-5844428AFC5A}"/>
              </a:ext>
            </a:extLst>
          </p:cNvPr>
          <p:cNvSpPr/>
          <p:nvPr/>
        </p:nvSpPr>
        <p:spPr>
          <a:xfrm>
            <a:off x="9513075" y="2814405"/>
            <a:ext cx="978408" cy="484632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0B57418-D0BE-D24D-8248-B267A1031E2D}"/>
              </a:ext>
            </a:extLst>
          </p:cNvPr>
          <p:cNvSpPr/>
          <p:nvPr/>
        </p:nvSpPr>
        <p:spPr>
          <a:xfrm>
            <a:off x="10944691" y="3507066"/>
            <a:ext cx="466794" cy="58156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80000"/>
              </a:lnSpc>
            </a:pP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Gurmukhi MN" panose="02020600050405020304" charset="0"/>
                <a:cs typeface="Gurmukhi MN" panose="02020600050405020304" charset="0"/>
                <a:sym typeface="+mn-ea"/>
              </a:rPr>
              <a:t>19</a:t>
            </a:r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ED3EE3E5-4102-CA41-B159-B0B28E98E9C3}"/>
              </a:ext>
            </a:extLst>
          </p:cNvPr>
          <p:cNvSpPr/>
          <p:nvPr/>
        </p:nvSpPr>
        <p:spPr>
          <a:xfrm>
            <a:off x="9513075" y="3578439"/>
            <a:ext cx="978408" cy="484632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B898621-901B-7C48-BC5A-090BBDA79EDD}"/>
              </a:ext>
            </a:extLst>
          </p:cNvPr>
          <p:cNvSpPr/>
          <p:nvPr/>
        </p:nvSpPr>
        <p:spPr>
          <a:xfrm>
            <a:off x="7770422" y="4399958"/>
            <a:ext cx="2810385" cy="5816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80000"/>
              </a:lnSpc>
            </a:pP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Gurmukhi MN" panose="02020600050405020304" charset="0"/>
                <a:cs typeface="Gurmukhi MN" panose="02020600050405020304" charset="0"/>
              </a:rPr>
              <a:t> Converted Rate: 37%</a:t>
            </a:r>
            <a:endParaRPr lang="en-US" sz="2000" dirty="0">
              <a:solidFill>
                <a:schemeClr val="accent1">
                  <a:lumMod val="50000"/>
                </a:schemeClr>
              </a:solidFill>
              <a:latin typeface="Gurmukhi MN" panose="02020600050405020304" charset="0"/>
              <a:cs typeface="Gurmukhi MN" panose="02020600050405020304" charset="0"/>
              <a:sym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5828C6E-6719-9F4B-AD9A-FCA35EA59AF1}"/>
              </a:ext>
            </a:extLst>
          </p:cNvPr>
          <p:cNvSpPr txBox="1"/>
          <p:nvPr/>
        </p:nvSpPr>
        <p:spPr>
          <a:xfrm>
            <a:off x="261280" y="5824393"/>
            <a:ext cx="24784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000" dirty="0">
                <a:solidFill>
                  <a:schemeClr val="accent6">
                    <a:lumMod val="50000"/>
                  </a:schemeClr>
                </a:solidFill>
                <a:latin typeface="Gurmukhi MN" panose="02020600050405020304" pitchFamily="18" charset="0"/>
                <a:cs typeface="Gurmukhi MN" panose="02020600050405020304" pitchFamily="18" charset="0"/>
              </a:rPr>
              <a:t> Australia, US, Europe and Asia </a:t>
            </a:r>
            <a:endParaRPr lang="en-US" sz="1000" dirty="0">
              <a:solidFill>
                <a:schemeClr val="accent6">
                  <a:lumMod val="50000"/>
                </a:schemeClr>
              </a:solidFill>
              <a:latin typeface="Gurmukhi MN" panose="02020600050405020304" pitchFamily="18" charset="0"/>
              <a:cs typeface="Gurmukhi MN" panose="02020600050405020304" pitchFamily="18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BBDA6A9-1899-F44B-822A-1E738A6BB32F}"/>
              </a:ext>
            </a:extLst>
          </p:cNvPr>
          <p:cNvSpPr/>
          <p:nvPr/>
        </p:nvSpPr>
        <p:spPr>
          <a:xfrm>
            <a:off x="7828828" y="5125960"/>
            <a:ext cx="37625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Gurmukhi MN" panose="02020600050405020304" charset="0"/>
                <a:cs typeface="Gurmukhi MN" panose="02020600050405020304" charset="0"/>
                <a:sym typeface="+mn-ea"/>
              </a:rPr>
              <a:t>External Opportunities: 99.2%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9536112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形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 rot="10800000">
            <a:off x="11958320" y="5361305"/>
            <a:ext cx="610870" cy="524510"/>
          </a:xfrm>
          <a:prstGeom prst="rect">
            <a:avLst/>
          </a:prstGeom>
        </p:spPr>
      </p:pic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3740BADF-18BB-E744-BD52-EDF9D83CFF48}"/>
              </a:ext>
            </a:extLst>
          </p:cNvPr>
          <p:cNvPicPr>
            <a:picLocks noGrp="1" noChangeAspect="1"/>
          </p:cNvPicPr>
          <p:nvPr>
            <p:ph type="pic" idx="1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5" b="845"/>
          <a:stretch/>
        </p:blipFill>
        <p:spPr>
          <a:xfrm>
            <a:off x="233679" y="650960"/>
            <a:ext cx="11660145" cy="5645425"/>
          </a:xfrm>
        </p:spPr>
      </p:pic>
      <p:sp>
        <p:nvSpPr>
          <p:cNvPr id="17" name="Oval 16">
            <a:hlinkClick r:id="rId5" action="ppaction://hlinksldjump"/>
            <a:extLst>
              <a:ext uri="{FF2B5EF4-FFF2-40B4-BE49-F238E27FC236}">
                <a16:creationId xmlns:a16="http://schemas.microsoft.com/office/drawing/2014/main" id="{983D1861-B6D1-4242-BB5A-F673F474A0BF}"/>
              </a:ext>
            </a:extLst>
          </p:cNvPr>
          <p:cNvSpPr/>
          <p:nvPr/>
        </p:nvSpPr>
        <p:spPr>
          <a:xfrm>
            <a:off x="233679" y="68228"/>
            <a:ext cx="6790856" cy="3911683"/>
          </a:xfrm>
          <a:prstGeom prst="ellipse">
            <a:avLst/>
          </a:prstGeom>
          <a:noFill/>
          <a:ln w="28575" cmpd="sng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8" name="Oval 17">
            <a:hlinkClick r:id="rId5" action="ppaction://hlinksldjump"/>
            <a:extLst>
              <a:ext uri="{FF2B5EF4-FFF2-40B4-BE49-F238E27FC236}">
                <a16:creationId xmlns:a16="http://schemas.microsoft.com/office/drawing/2014/main" id="{930A85FF-0389-E246-9FC6-1ABC5982BD22}"/>
              </a:ext>
            </a:extLst>
          </p:cNvPr>
          <p:cNvSpPr/>
          <p:nvPr/>
        </p:nvSpPr>
        <p:spPr>
          <a:xfrm>
            <a:off x="2525944" y="4667058"/>
            <a:ext cx="4498591" cy="1932406"/>
          </a:xfrm>
          <a:prstGeom prst="ellipse">
            <a:avLst/>
          </a:prstGeom>
          <a:noFill/>
          <a:ln w="28575" cmpd="sng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hlinkClick r:id="rId5" action="ppaction://hlinksldjump"/>
            <a:extLst>
              <a:ext uri="{FF2B5EF4-FFF2-40B4-BE49-F238E27FC236}">
                <a16:creationId xmlns:a16="http://schemas.microsoft.com/office/drawing/2014/main" id="{9A0DB612-D279-B94F-ABDF-86CC197EA2A4}"/>
              </a:ext>
            </a:extLst>
          </p:cNvPr>
          <p:cNvSpPr/>
          <p:nvPr/>
        </p:nvSpPr>
        <p:spPr>
          <a:xfrm>
            <a:off x="6951002" y="606418"/>
            <a:ext cx="4731595" cy="6251582"/>
          </a:xfrm>
          <a:prstGeom prst="ellipse">
            <a:avLst/>
          </a:prstGeom>
          <a:noFill/>
          <a:ln w="28575" cmpd="sng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2486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Chart, bar chart&#10;&#10;Description automatically generated">
            <a:extLst>
              <a:ext uri="{FF2B5EF4-FFF2-40B4-BE49-F238E27FC236}">
                <a16:creationId xmlns:a16="http://schemas.microsoft.com/office/drawing/2014/main" id="{4C719325-B9FB-0847-935B-8A1CC7E898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816" y="496940"/>
            <a:ext cx="2542793" cy="5864120"/>
          </a:xfrm>
          <a:prstGeom prst="rect">
            <a:avLst/>
          </a:prstGeom>
        </p:spPr>
      </p:pic>
      <p:pic>
        <p:nvPicPr>
          <p:cNvPr id="22" name="Picture 21" descr="Chart, line chart&#10;&#10;Description automatically generated">
            <a:extLst>
              <a:ext uri="{FF2B5EF4-FFF2-40B4-BE49-F238E27FC236}">
                <a16:creationId xmlns:a16="http://schemas.microsoft.com/office/drawing/2014/main" id="{154D9447-ABFA-2B42-8821-247F92E545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2796" y="465364"/>
            <a:ext cx="6282653" cy="592727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EBFA14F-9B8A-6B4D-A847-281B78EE1007}"/>
              </a:ext>
            </a:extLst>
          </p:cNvPr>
          <p:cNvSpPr txBox="1"/>
          <p:nvPr/>
        </p:nvSpPr>
        <p:spPr>
          <a:xfrm>
            <a:off x="1337056" y="6519480"/>
            <a:ext cx="10336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Clients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75EADB-4681-C749-AC19-862DED8EED1F}"/>
              </a:ext>
            </a:extLst>
          </p:cNvPr>
          <p:cNvSpPr txBox="1"/>
          <p:nvPr/>
        </p:nvSpPr>
        <p:spPr>
          <a:xfrm>
            <a:off x="1096622" y="6150148"/>
            <a:ext cx="150407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highlight>
                  <a:srgbClr val="C0C0C0"/>
                </a:highlight>
              </a:rPr>
              <a:t>New</a:t>
            </a:r>
            <a:r>
              <a:rPr lang="en-US" sz="1500" dirty="0"/>
              <a:t>    </a:t>
            </a:r>
            <a:r>
              <a:rPr lang="en-US" sz="1500" dirty="0">
                <a:highlight>
                  <a:srgbClr val="C0C0C0"/>
                </a:highlight>
              </a:rPr>
              <a:t>Old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80817C-1DA9-F245-BD6D-696BD4EAF3C6}"/>
              </a:ext>
            </a:extLst>
          </p:cNvPr>
          <p:cNvSpPr txBox="1"/>
          <p:nvPr/>
        </p:nvSpPr>
        <p:spPr>
          <a:xfrm>
            <a:off x="1606470" y="4789522"/>
            <a:ext cx="12073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33% converted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7880141-3633-8B42-9219-B291C6B1EAF5}"/>
              </a:ext>
            </a:extLst>
          </p:cNvPr>
          <p:cNvSpPr/>
          <p:nvPr/>
        </p:nvSpPr>
        <p:spPr>
          <a:xfrm>
            <a:off x="934905" y="384687"/>
            <a:ext cx="120738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38% converted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5267391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FA7A4B23-23FA-8543-877A-51E7ACBE7E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2570" y="1049319"/>
            <a:ext cx="10394290" cy="27285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BEA959E-3C72-D84B-AE24-70D71E1EAEB6}"/>
              </a:ext>
            </a:extLst>
          </p:cNvPr>
          <p:cNvSpPr txBox="1"/>
          <p:nvPr/>
        </p:nvSpPr>
        <p:spPr>
          <a:xfrm>
            <a:off x="927280" y="90152"/>
            <a:ext cx="19246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Business Types: </a:t>
            </a:r>
          </a:p>
          <a:p>
            <a:r>
              <a:rPr lang="en-US" dirty="0"/>
              <a:t> </a:t>
            </a:r>
            <a:r>
              <a:rPr lang="en-US" sz="1100" dirty="0"/>
              <a:t>AVG:35%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8921C0D-B6AD-A644-841D-F2BCFD364C99}"/>
              </a:ext>
            </a:extLst>
          </p:cNvPr>
          <p:cNvSpPr txBox="1"/>
          <p:nvPr/>
        </p:nvSpPr>
        <p:spPr>
          <a:xfrm>
            <a:off x="8525813" y="795403"/>
            <a:ext cx="108555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rgbClr val="FF0000"/>
                </a:solidFill>
              </a:rPr>
              <a:t>41% converted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E365EE1-4F58-724E-9F50-E84BE0D69ADC}"/>
              </a:ext>
            </a:extLst>
          </p:cNvPr>
          <p:cNvSpPr/>
          <p:nvPr/>
        </p:nvSpPr>
        <p:spPr>
          <a:xfrm>
            <a:off x="6002381" y="1305984"/>
            <a:ext cx="112402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/>
              <a:t>33% converted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291D6D9-4FE3-0945-BEBE-D80687CED008}"/>
              </a:ext>
            </a:extLst>
          </p:cNvPr>
          <p:cNvSpPr/>
          <p:nvPr/>
        </p:nvSpPr>
        <p:spPr>
          <a:xfrm>
            <a:off x="5131194" y="2002858"/>
            <a:ext cx="1085554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>
                <a:solidFill>
                  <a:srgbClr val="FF0000"/>
                </a:solidFill>
              </a:rPr>
              <a:t>57% converted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F9892FF-8F1C-0C47-A642-B1B9C74FCBC0}"/>
              </a:ext>
            </a:extLst>
          </p:cNvPr>
          <p:cNvSpPr/>
          <p:nvPr/>
        </p:nvSpPr>
        <p:spPr>
          <a:xfrm>
            <a:off x="4045640" y="3210313"/>
            <a:ext cx="1085554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>
                <a:solidFill>
                  <a:srgbClr val="FF0000"/>
                </a:solidFill>
              </a:rPr>
              <a:t>50% converted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915F7CC-73FE-8640-ABA7-1F93EFF9141E}"/>
              </a:ext>
            </a:extLst>
          </p:cNvPr>
          <p:cNvGrpSpPr/>
          <p:nvPr/>
        </p:nvGrpSpPr>
        <p:grpSpPr>
          <a:xfrm>
            <a:off x="6507514" y="1324954"/>
            <a:ext cx="360" cy="360"/>
            <a:chOff x="6507514" y="1324954"/>
            <a:chExt cx="360" cy="3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78B2DE64-0E84-9141-AE1C-D613F3435D27}"/>
                    </a:ext>
                  </a:extLst>
                </p14:cNvPr>
                <p14:cNvContentPartPr/>
                <p14:nvPr/>
              </p14:nvContentPartPr>
              <p14:xfrm>
                <a:off x="6507514" y="1324954"/>
                <a:ext cx="360" cy="3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78B2DE64-0E84-9141-AE1C-D613F3435D27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489874" y="1216954"/>
                  <a:ext cx="3600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95BCA134-E053-3C41-A97B-5AA310D3F933}"/>
                    </a:ext>
                  </a:extLst>
                </p14:cNvPr>
                <p14:cNvContentPartPr/>
                <p14:nvPr/>
              </p14:nvContentPartPr>
              <p14:xfrm>
                <a:off x="6507514" y="1324954"/>
                <a:ext cx="360" cy="3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95BCA134-E053-3C41-A97B-5AA310D3F933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489874" y="1216954"/>
                  <a:ext cx="36000" cy="21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8135385-5DC2-7341-B658-6E4D49E4F737}"/>
              </a:ext>
            </a:extLst>
          </p:cNvPr>
          <p:cNvGrpSpPr/>
          <p:nvPr/>
        </p:nvGrpSpPr>
        <p:grpSpPr>
          <a:xfrm>
            <a:off x="6532354" y="1435834"/>
            <a:ext cx="32400" cy="61200"/>
            <a:chOff x="6532354" y="1435834"/>
            <a:chExt cx="32400" cy="6120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AB1FFE1A-6445-A446-A71E-2CD6A4FA772A}"/>
                    </a:ext>
                  </a:extLst>
                </p14:cNvPr>
                <p14:cNvContentPartPr/>
                <p14:nvPr/>
              </p14:nvContentPartPr>
              <p14:xfrm>
                <a:off x="6532354" y="1496674"/>
                <a:ext cx="360" cy="3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AB1FFE1A-6445-A446-A71E-2CD6A4FA772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514354" y="1389034"/>
                  <a:ext cx="3600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E4CE1601-B4AA-224B-A072-A85334C8776F}"/>
                    </a:ext>
                  </a:extLst>
                </p14:cNvPr>
                <p14:cNvContentPartPr/>
                <p14:nvPr/>
              </p14:nvContentPartPr>
              <p14:xfrm>
                <a:off x="6535234" y="1496674"/>
                <a:ext cx="360" cy="3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E4CE1601-B4AA-224B-A072-A85334C8776F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517594" y="1389034"/>
                  <a:ext cx="3600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4DAD78EF-E553-1E48-88CE-683A52F17B13}"/>
                    </a:ext>
                  </a:extLst>
                </p14:cNvPr>
                <p14:cNvContentPartPr/>
                <p14:nvPr/>
              </p14:nvContentPartPr>
              <p14:xfrm>
                <a:off x="6564394" y="1435834"/>
                <a:ext cx="360" cy="3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4DAD78EF-E553-1E48-88CE-683A52F17B13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546754" y="1328194"/>
                  <a:ext cx="3600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0221AF66-BADB-4248-8C34-14BBEE4A42E7}"/>
                    </a:ext>
                  </a:extLst>
                </p14:cNvPr>
                <p14:cNvContentPartPr/>
                <p14:nvPr/>
              </p14:nvContentPartPr>
              <p14:xfrm>
                <a:off x="6564394" y="1435834"/>
                <a:ext cx="360" cy="3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0221AF66-BADB-4248-8C34-14BBEE4A42E7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546754" y="1328194"/>
                  <a:ext cx="36000" cy="2160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7" name="Right Arrow 26">
            <a:extLst>
              <a:ext uri="{FF2B5EF4-FFF2-40B4-BE49-F238E27FC236}">
                <a16:creationId xmlns:a16="http://schemas.microsoft.com/office/drawing/2014/main" id="{90CF7105-617E-5D4A-918D-1FFBC0ED2845}"/>
              </a:ext>
            </a:extLst>
          </p:cNvPr>
          <p:cNvSpPr/>
          <p:nvPr/>
        </p:nvSpPr>
        <p:spPr>
          <a:xfrm>
            <a:off x="751837" y="1049319"/>
            <a:ext cx="587829" cy="253916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ight Arrow 28">
            <a:extLst>
              <a:ext uri="{FF2B5EF4-FFF2-40B4-BE49-F238E27FC236}">
                <a16:creationId xmlns:a16="http://schemas.microsoft.com/office/drawing/2014/main" id="{DDE2D39F-82AA-584A-8CFD-B1160F95E61C}"/>
              </a:ext>
            </a:extLst>
          </p:cNvPr>
          <p:cNvSpPr/>
          <p:nvPr/>
        </p:nvSpPr>
        <p:spPr>
          <a:xfrm>
            <a:off x="751836" y="3163667"/>
            <a:ext cx="587829" cy="253916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ight Arrow 29">
            <a:extLst>
              <a:ext uri="{FF2B5EF4-FFF2-40B4-BE49-F238E27FC236}">
                <a16:creationId xmlns:a16="http://schemas.microsoft.com/office/drawing/2014/main" id="{0A13BF3E-F29E-6941-AC55-8B383A602EC2}"/>
              </a:ext>
            </a:extLst>
          </p:cNvPr>
          <p:cNvSpPr/>
          <p:nvPr/>
        </p:nvSpPr>
        <p:spPr>
          <a:xfrm>
            <a:off x="2557994" y="1993168"/>
            <a:ext cx="587829" cy="253916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Graphic 30" descr="Angry face with solid fill">
            <a:extLst>
              <a:ext uri="{FF2B5EF4-FFF2-40B4-BE49-F238E27FC236}">
                <a16:creationId xmlns:a16="http://schemas.microsoft.com/office/drawing/2014/main" id="{BE04C09A-2274-924F-B04C-245E9E504D9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206601" y="1224043"/>
            <a:ext cx="370654" cy="370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64488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diagram20200328_1*i*2"/>
  <p:tag name="KSO_WM_TEMPLATE_CATEGORY" val="diagram"/>
  <p:tag name="KSO_WM_TEMPLATE_INDEX" val="20200328"/>
  <p:tag name="KSO_WM_UNIT_LAYERLEVEL" val="1"/>
  <p:tag name="KSO_WM_TAG_VERSION" val="1.0"/>
  <p:tag name="KSO_WM_BEAUTIFY_FLAG" val="#wm#"/>
  <p:tag name="KSO_WM_UNIT_BLOCK" val="0"/>
  <p:tag name="KSO_WM_UNIT_SM_LIMIT_TYPE" val="0"/>
  <p:tag name="KSO_WM_UNIT_DECORATE_INFO" val="{&quot;DecorateInfoX&quot;:{&quot;IsLeft&quot;:false,&quot;IsRight&quot;:true,&quot;IsAbs&quot;:true},&quot;DecorateInfoY&quot;:{&quot;IsTop&quot;:false,&quot;IsBottom&quot;:true,&quot;IsAbs&quot;:true}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diagram"/>
  <p:tag name="KSO_WM_TEMPLATE_INDEX" val="20200458"/>
  <p:tag name="KSO_WM_SLIDE_ID" val="diagram20200458_1"/>
  <p:tag name="KSO_WM_TEMPLATE_SUBCATEGORY" val="0"/>
  <p:tag name="KSO_WM_SLIDE_TYPE" val="text"/>
  <p:tag name="KSO_WM_SLIDE_SUBTYPE" val="picTxt"/>
  <p:tag name="KSO_WM_SLIDE_ITEM_CNT" val="0"/>
  <p:tag name="KSO_WM_SLIDE_INDEX" val="1"/>
  <p:tag name="KSO_WM_UNIT_SHOW_EDIT_AREA_INDICATION" val="1"/>
  <p:tag name="KSO_WM_SLIDE_SIZE" val="739*295"/>
  <p:tag name="KSO_WM_SLIDE_POSITION" val="110*121"/>
  <p:tag name="KSO_WM_TAG_VERSION" val="1.0"/>
  <p:tag name="KSO_WM_SLIDE_LAYOUT" val="a_d_f"/>
  <p:tag name="KSO_WM_SLIDE_LAYOUT_CNT" val="1_2_1"/>
  <p:tag name="KSO_WM_SLIDE_LAYOUT_INFO" val="{&quot;direction&quot;:0,&quot;horizontalAlign&quot;:-1,&quot;verticalAlign&quot;:-1,&quot;type&quot;:1,&quot;diagramDirection&quot;:0,&quot;canSetOverLayout&quot;:0,&quot;isOverLayout&quot;:0,&quot;backgroundInfo&quot;:[{&quot;type&quot;:&quot;general&quot;,&quot;left&quot;:0.0,&quot;top&quot;:0.0,&quot;right&quot;:0.0,&quot;bottom&quot;:0.0}]}"/>
  <p:tag name="KSO_WM_SLIDE_BACKGROUND" val="[&quot;general&quot;]"/>
  <p:tag name="KSO_WM_SLIDE_RATIO" val="1.77777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8238a551-bde8-4b16-9e41-daf71c66da2a}"/>
  <p:tag name="TABLE_ENDDRAG_ORIGIN_RECT" val="682*164"/>
  <p:tag name="TABLE_ENDDRAG_RECT" val="144*240*682*16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2486,&quot;width&quot;:2508}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2777,&quot;width&quot;:2777}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8238a551-bde8-4b16-9e41-daf71c66da2a}"/>
  <p:tag name="TABLE_ENDDRAG_ORIGIN_RECT" val="682*164"/>
  <p:tag name="TABLE_ENDDRAG_RECT" val="144*240*682*164"/>
</p:tagLst>
</file>

<file path=ppt/theme/theme1.xml><?xml version="1.0" encoding="utf-8"?>
<a:theme xmlns:a="http://schemas.openxmlformats.org/drawingml/2006/main" name="Contents Slide Master">
  <a:themeElements>
    <a:clrScheme name="2019-Business plan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EBEE4"/>
      </a:accent1>
      <a:accent2>
        <a:srgbClr val="4CD6B0"/>
      </a:accent2>
      <a:accent3>
        <a:srgbClr val="98DC56"/>
      </a:accent3>
      <a:accent4>
        <a:srgbClr val="5EBEE4"/>
      </a:accent4>
      <a:accent5>
        <a:srgbClr val="4CD6B0"/>
      </a:accent5>
      <a:accent6>
        <a:srgbClr val="98DC56"/>
      </a:accent6>
      <a:hlink>
        <a:srgbClr val="BFBFBF"/>
      </a:hlink>
      <a:folHlink>
        <a:srgbClr val="BFBFB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</TotalTime>
  <Words>1076</Words>
  <Application>Microsoft Macintosh PowerPoint</Application>
  <PresentationFormat>Widescreen</PresentationFormat>
  <Paragraphs>234</Paragraphs>
  <Slides>28</Slides>
  <Notes>3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5" baseType="lpstr">
      <vt:lpstr>微软雅黑</vt:lpstr>
      <vt:lpstr>Arial</vt:lpstr>
      <vt:lpstr>Bangla MN</vt:lpstr>
      <vt:lpstr>Calibri</vt:lpstr>
      <vt:lpstr>Courier New</vt:lpstr>
      <vt:lpstr>Gurmukhi MN</vt:lpstr>
      <vt:lpstr>Contents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Xin Li</dc:creator>
  <cp:lastModifiedBy>ziyan zhao</cp:lastModifiedBy>
  <cp:revision>21</cp:revision>
  <dcterms:created xsi:type="dcterms:W3CDTF">2020-10-19T03:32:08Z</dcterms:created>
  <dcterms:modified xsi:type="dcterms:W3CDTF">2020-10-19T08:30:19Z</dcterms:modified>
</cp:coreProperties>
</file>